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76" r:id="rId14"/>
    <p:sldId id="275" r:id="rId15"/>
    <p:sldId id="274" r:id="rId16"/>
    <p:sldId id="278" r:id="rId17"/>
    <p:sldId id="277" r:id="rId18"/>
    <p:sldId id="271" r:id="rId19"/>
    <p:sldId id="279" r:id="rId20"/>
    <p:sldId id="280" r:id="rId21"/>
    <p:sldId id="281" r:id="rId22"/>
    <p:sldId id="282" r:id="rId23"/>
    <p:sldId id="283" r:id="rId24"/>
    <p:sldId id="267" r:id="rId25"/>
    <p:sldId id="268" r:id="rId26"/>
    <p:sldId id="269" r:id="rId27"/>
    <p:sldId id="284" r:id="rId2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17" autoAdjust="0"/>
  </p:normalViewPr>
  <p:slideViewPr>
    <p:cSldViewPr snapToGrid="0" snapToObjects="1">
      <p:cViewPr varScale="1">
        <p:scale>
          <a:sx n="117" d="100"/>
          <a:sy n="117" d="100"/>
        </p:scale>
        <p:origin x="-3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75560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n-IN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15mn de présentation + 5mn pour</a:t>
            </a:r>
            <a:r>
              <a:rPr lang="bn-IN" sz="120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les questions.</a:t>
            </a:r>
            <a:endParaRPr lang="bn-IN" sz="120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The goal of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this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project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is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to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study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modern techniques of si-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gnal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processing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from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the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wider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scientific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mathematical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community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apply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them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to the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analysis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of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very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-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high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-en-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ergy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gamma ray data. This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applies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both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to the reconstruction of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raw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data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from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Cherenkov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telescopes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where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strive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to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lower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the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energy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threshold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improve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angular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resolution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cosmic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-ray rejection, to the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realtime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detection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of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tran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-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sient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sources in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high-level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data. This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study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will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benefit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current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and future gamma ray instruments, in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particular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the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upcoming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Cherenkov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Telescope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Array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(CTA)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observatory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while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simultaneously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giving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visibility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to local groups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within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several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large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projects</a:t>
            </a:r>
            <a:r>
              <a:rPr lang="bn-IN" sz="120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n-IN" sz="1200" baseline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Hello </a:t>
            </a:r>
            <a:r>
              <a:rPr lang="fr-FR" dirty="0" err="1" smtClean="0"/>
              <a:t>everyone</a:t>
            </a:r>
            <a:endParaRPr lang="fr-FR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err="1" smtClean="0"/>
              <a:t>I'm</a:t>
            </a:r>
            <a:r>
              <a:rPr lang="fr-FR" dirty="0" smtClean="0"/>
              <a:t> </a:t>
            </a:r>
            <a:r>
              <a:rPr lang="fr-FR" dirty="0" err="1" smtClean="0"/>
              <a:t>Jeremie</a:t>
            </a:r>
            <a:r>
              <a:rPr lang="fr-FR" dirty="0" smtClean="0"/>
              <a:t> Decock</a:t>
            </a:r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err="1" smtClean="0"/>
              <a:t>I'm</a:t>
            </a:r>
            <a:r>
              <a:rPr lang="fr-FR" dirty="0" smtClean="0"/>
              <a:t> </a:t>
            </a:r>
            <a:r>
              <a:rPr lang="fr-FR" dirty="0" err="1" smtClean="0"/>
              <a:t>Postdoc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CEA Saclay</a:t>
            </a:r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I </a:t>
            </a:r>
            <a:r>
              <a:rPr lang="fr-FR" dirty="0" err="1" smtClean="0"/>
              <a:t>work</a:t>
            </a:r>
            <a:r>
              <a:rPr lang="fr-FR" dirty="0" smtClean="0"/>
              <a:t> in the </a:t>
            </a:r>
            <a:r>
              <a:rPr lang="fr-FR" dirty="0" err="1" smtClean="0"/>
              <a:t>astrophysics</a:t>
            </a:r>
            <a:r>
              <a:rPr lang="fr-FR" dirty="0" smtClean="0"/>
              <a:t> division </a:t>
            </a:r>
            <a:r>
              <a:rPr lang="bn-IN" dirty="0" smtClean="0"/>
              <a:t>under the supervision of </a:t>
            </a:r>
            <a:r>
              <a:rPr lang="fr-FR" dirty="0" smtClean="0"/>
              <a:t>Karl</a:t>
            </a:r>
            <a:r>
              <a:rPr lang="bn-IN" dirty="0" smtClean="0"/>
              <a:t> Kosack</a:t>
            </a:r>
            <a:endParaRPr lang="fr-FR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And I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briefly</a:t>
            </a:r>
            <a:r>
              <a:rPr lang="fr-FR" dirty="0" smtClean="0"/>
              <a:t> </a:t>
            </a:r>
            <a:r>
              <a:rPr lang="fr-FR" dirty="0" err="1" smtClean="0"/>
              <a:t>introduce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on </a:t>
            </a:r>
            <a:r>
              <a:rPr lang="fr-FR" dirty="0" err="1" smtClean="0"/>
              <a:t>advance</a:t>
            </a:r>
            <a:r>
              <a:rPr lang="fr-FR" dirty="0" smtClean="0"/>
              <a:t> image </a:t>
            </a:r>
            <a:r>
              <a:rPr lang="fr-FR" dirty="0" err="1" smtClean="0"/>
              <a:t>cleaning</a:t>
            </a:r>
            <a:endParaRPr lang="fr-FR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err="1" smtClean="0"/>
              <a:t>Work</a:t>
            </a:r>
            <a:r>
              <a:rPr lang="fr-FR" dirty="0" smtClean="0"/>
              <a:t> made in collaboration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Cosmostat</a:t>
            </a:r>
            <a:r>
              <a:rPr lang="fr-FR" dirty="0" smtClean="0"/>
              <a:t> group in CEA Saclay</a:t>
            </a:r>
          </a:p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088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275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spcBef>
                <a:spcPts val="0"/>
              </a:spcBef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bn-IN" dirty="0" smtClean="0"/>
              <a:t>What</a:t>
            </a:r>
            <a:r>
              <a:rPr lang="bn-IN" baseline="0" dirty="0" smtClean="0"/>
              <a:t> am I supposed to say ?</a:t>
            </a:r>
          </a:p>
          <a:p>
            <a:pPr>
              <a:lnSpc>
                <a:spcPct val="125000"/>
              </a:lnSpc>
              <a:spcBef>
                <a:spcPts val="0"/>
              </a:spcBef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endParaRPr lang="bn-IN" baseline="0" dirty="0" smtClean="0"/>
          </a:p>
          <a:p>
            <a:pPr>
              <a:lnSpc>
                <a:spcPct val="125000"/>
              </a:lnSpc>
              <a:spcBef>
                <a:spcPts val="0"/>
              </a:spcBef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bn-IN" baseline="0" dirty="0" smtClean="0"/>
              <a:t>Bruno Khélifi ?</a:t>
            </a:r>
          </a:p>
          <a:p>
            <a:pPr>
              <a:lnSpc>
                <a:spcPct val="125000"/>
              </a:lnSpc>
              <a:spcBef>
                <a:spcPts val="0"/>
              </a:spcBef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sz="2400" dirty="0" smtClean="0">
                <a:latin typeface="+mj-lt"/>
                <a:ea typeface="+mj-ea"/>
                <a:cs typeface="+mj-cs"/>
                <a:sym typeface="Avenir Roman"/>
              </a:rPr>
              <a:t>Fabian </a:t>
            </a:r>
            <a:r>
              <a:rPr lang="fr-FR" sz="2400" dirty="0" err="1" smtClean="0">
                <a:latin typeface="+mj-lt"/>
                <a:ea typeface="+mj-ea"/>
                <a:cs typeface="+mj-cs"/>
                <a:sym typeface="Avenir Roman"/>
              </a:rPr>
              <a:t>Schüssler</a:t>
            </a:r>
            <a:r>
              <a:rPr lang="bn-IN" sz="2400" dirty="0" smtClean="0">
                <a:latin typeface="+mj-lt"/>
                <a:ea typeface="+mj-ea"/>
                <a:cs typeface="+mj-cs"/>
                <a:sym typeface="Avenir Roman"/>
              </a:rPr>
              <a:t> ?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IN" dirty="0" smtClean="0"/>
              <a:t>TODO:</a:t>
            </a:r>
          </a:p>
          <a:p>
            <a:r>
              <a:rPr lang="bn-IN" dirty="0" smtClean="0"/>
              <a:t>What am</a:t>
            </a:r>
            <a:r>
              <a:rPr lang="bn-IN" baseline="0" dirty="0" smtClean="0"/>
              <a:t> I supposed to say ? (too much information)</a:t>
            </a:r>
            <a:endParaRPr lang="bn-IN" dirty="0" smtClean="0"/>
          </a:p>
          <a:p>
            <a:r>
              <a:rPr lang="fr-FR" dirty="0" smtClean="0"/>
              <a:t>R</a:t>
            </a:r>
            <a:r>
              <a:rPr lang="bn-IN" dirty="0" smtClean="0"/>
              <a:t>econ -&gt; reconstruction ?</a:t>
            </a:r>
          </a:p>
          <a:p>
            <a:r>
              <a:rPr lang="bn-IN" dirty="0" smtClean="0"/>
              <a:t>Some</a:t>
            </a:r>
            <a:r>
              <a:rPr lang="bn-IN" baseline="0" dirty="0" smtClean="0"/>
              <a:t> questions -&gt; which ones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992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561684" y="6250000"/>
            <a:ext cx="2129439" cy="184027"/>
          </a:xfrm>
          <a:prstGeom prst="rect">
            <a:avLst/>
          </a:prstGeom>
        </p:spPr>
        <p:txBody>
          <a:bodyPr wrap="square" lIns="0" tIns="0" rIns="0" bIns="0" anchor="t"/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contenu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4345"/>
            <a:ext cx="9144000" cy="685801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" name="image2.png" descr="terre-seule.png"/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rcRect r="14747" b="32481"/>
          <a:stretch>
            <a:fillRect/>
          </a:stretch>
        </p:blipFill>
        <p:spPr>
          <a:xfrm>
            <a:off x="4114800" y="2976563"/>
            <a:ext cx="5029201" cy="3881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3.png" descr="front-blazon-investissement_aveni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536" y="307724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7604" y="295024"/>
            <a:ext cx="32427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998" y="42680"/>
            <a:ext cx="1590673" cy="23397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251519" y="838200"/>
            <a:ext cx="8640962" cy="5687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7" y="0"/>
                </a:moveTo>
                <a:lnTo>
                  <a:pt x="20623" y="0"/>
                </a:lnTo>
                <a:cubicBezTo>
                  <a:pt x="21163" y="0"/>
                  <a:pt x="21600" y="664"/>
                  <a:pt x="21600" y="1484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484"/>
                </a:lnTo>
                <a:cubicBezTo>
                  <a:pt x="0" y="664"/>
                  <a:pt x="437" y="0"/>
                  <a:pt x="977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>
            <a:solidFill>
              <a:srgbClr val="4A7EBB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6019800"/>
          </a:xfrm>
          <a:prstGeom prst="rect">
            <a:avLst/>
          </a:prstGeom>
        </p:spPr>
        <p:txBody>
          <a:bodyPr>
            <a:noAutofit/>
          </a:bodyPr>
          <a:lstStyle>
            <a:lvl4pPr>
              <a:buChar char="➡"/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1619671" y="-4345"/>
            <a:ext cx="7524330" cy="690145"/>
          </a:xfrm>
          <a:prstGeom prst="rect">
            <a:avLst/>
          </a:prstGeom>
          <a:ln w="9525">
            <a:solidFill>
              <a:srgbClr val="FFFFFF">
                <a:alpha val="0"/>
              </a:srgbClr>
            </a:solidFill>
            <a:bevel/>
          </a:ln>
        </p:spPr>
        <p:txBody>
          <a:bodyPr>
            <a:normAutofit/>
          </a:bodyPr>
          <a:lstStyle>
            <a:lvl1pPr>
              <a:defRPr cap="none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6" Type="http://schemas.openxmlformats.org/officeDocument/2006/relationships/image" Target="../media/image2.png"/><Relationship Id="rId7" Type="http://schemas.openxmlformats.org/officeDocument/2006/relationships/image" Target="../media/image3.tif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4345"/>
            <a:ext cx="9144000" cy="80304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image2.png" descr="front-blazon-investissement_aveni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5535" y="404704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3.t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5020" y="98686"/>
            <a:ext cx="1590676" cy="23397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457200" y="6525344"/>
            <a:ext cx="200796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i="1">
                <a:solidFill>
                  <a:srgbClr val="FFFFFF"/>
                </a:solidFill>
              </a:defRPr>
            </a:lvl1pPr>
          </a:lstStyle>
          <a:p>
            <a:r>
              <a:t>Advanced γ-ray techniques</a:t>
            </a:r>
          </a:p>
        </p:txBody>
      </p:sp>
      <p:sp>
        <p:nvSpPr>
          <p:cNvPr id="6" name="Shape 6"/>
          <p:cNvSpPr/>
          <p:nvPr/>
        </p:nvSpPr>
        <p:spPr>
          <a:xfrm>
            <a:off x="3048000" y="6525344"/>
            <a:ext cx="31242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r>
              <a:t>UnivEarths</a:t>
            </a:r>
          </a:p>
        </p:txBody>
      </p:sp>
      <p:sp>
        <p:nvSpPr>
          <p:cNvPr id="7" name="Shape 7"/>
          <p:cNvSpPr/>
          <p:nvPr/>
        </p:nvSpPr>
        <p:spPr>
          <a:xfrm>
            <a:off x="7030615" y="6525344"/>
            <a:ext cx="165618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 i="1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pic>
        <p:nvPicPr>
          <p:cNvPr id="8" name="image4.png" descr="LogoUSP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5535" y="316217"/>
            <a:ext cx="900121" cy="48147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/>
          <p:nvPr/>
        </p:nvSpPr>
        <p:spPr>
          <a:xfrm>
            <a:off x="251519" y="908719"/>
            <a:ext cx="8640962" cy="561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5" y="0"/>
                </a:moveTo>
                <a:lnTo>
                  <a:pt x="20635" y="0"/>
                </a:lnTo>
                <a:cubicBezTo>
                  <a:pt x="21168" y="0"/>
                  <a:pt x="21600" y="664"/>
                  <a:pt x="21600" y="1484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484"/>
                </a:lnTo>
                <a:cubicBezTo>
                  <a:pt x="0" y="664"/>
                  <a:pt x="432" y="0"/>
                  <a:pt x="965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5687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790575" indent="-333375">
              <a:buFont typeface="Wingdings"/>
              <a:buChar char="✴"/>
              <a:defRPr b="0"/>
            </a:lvl2pPr>
            <a:lvl3pPr marL="1234439" indent="-320039">
              <a:buSzPct val="120000"/>
              <a:buFont typeface="Wingdings"/>
              <a:defRPr b="0" i="1"/>
            </a:lvl3pPr>
            <a:lvl4pPr marL="1727200" indent="-355600">
              <a:buSzPct val="70000"/>
              <a:buFont typeface="Wingdings"/>
              <a:buChar char="–"/>
              <a:defRPr b="0"/>
            </a:lvl4pPr>
            <a:lvl5pPr marL="2228850" indent="-400050">
              <a:buSzPct val="80000"/>
              <a:buFont typeface="Wingdings"/>
              <a:buChar char="o"/>
              <a:defRPr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67035" y="7181"/>
            <a:ext cx="8229601" cy="779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xmlns:p14="http://schemas.microsoft.com/office/powerpoint/2010/main"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406400" marR="0" indent="-406400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✓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661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042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423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804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185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566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947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328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hyperlink" Target="http://irfu.cea.fr/Phocea/file.php?class=pisp&amp;reload=1300373516&amp;file=sandrine.pires/files/4/wlens1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png"/><Relationship Id="rId8" Type="http://schemas.openxmlformats.org/officeDocument/2006/relationships/image" Target="../media/image21.jpeg"/><Relationship Id="rId9" Type="http://schemas.openxmlformats.org/officeDocument/2006/relationships/image" Target="../media/image22.jpeg"/><Relationship Id="rId10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fr-FR" sz="3600" dirty="0">
                <a:solidFill>
                  <a:schemeClr val="accent1">
                    <a:lumMod val="75000"/>
                  </a:schemeClr>
                </a:solidFill>
              </a:rPr>
              <a:t>Advanced Gamma-Ray </a:t>
            </a:r>
            <a:r>
              <a:rPr lang="fr-FR" sz="3600" dirty="0" smtClean="0">
                <a:solidFill>
                  <a:schemeClr val="accent1">
                    <a:lumMod val="75000"/>
                  </a:schemeClr>
                </a:solidFill>
              </a:rPr>
              <a:t>Science</a:t>
            </a:r>
            <a:endParaRPr lang="bn-IN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fr-FR" dirty="0" err="1" smtClean="0">
                <a:solidFill>
                  <a:srgbClr val="376092"/>
                </a:solidFill>
              </a:rPr>
              <a:t>Methods</a:t>
            </a:r>
            <a:r>
              <a:rPr lang="fr-FR" dirty="0" smtClean="0">
                <a:solidFill>
                  <a:srgbClr val="376092"/>
                </a:solidFill>
              </a:rPr>
              <a:t> </a:t>
            </a:r>
            <a:r>
              <a:rPr lang="fr-FR" dirty="0">
                <a:solidFill>
                  <a:srgbClr val="376092"/>
                </a:solidFill>
              </a:rPr>
              <a:t>and </a:t>
            </a:r>
            <a:r>
              <a:rPr lang="fr-FR" dirty="0" smtClean="0">
                <a:solidFill>
                  <a:srgbClr val="376092"/>
                </a:solidFill>
              </a:rPr>
              <a:t>Tools</a:t>
            </a:r>
            <a:endParaRPr lang="bn-IN" dirty="0" smtClean="0">
              <a:solidFill>
                <a:srgbClr val="376092"/>
              </a:solidFill>
            </a:endParaRPr>
          </a:p>
          <a:p>
            <a:pPr marL="0" indent="0" algn="ctr">
              <a:buNone/>
            </a:pPr>
            <a:endParaRPr lang="bn-IN" dirty="0"/>
          </a:p>
          <a:p>
            <a:pPr marL="0" indent="0" algn="ctr">
              <a:buNone/>
            </a:pPr>
            <a:r>
              <a:rPr lang="bn-IN" b="0" dirty="0" smtClean="0"/>
              <a:t>K.Kosack, J.Decock</a:t>
            </a:r>
          </a:p>
          <a:p>
            <a:pPr marL="0" indent="0" algn="ctr">
              <a:buNone/>
            </a:pPr>
            <a:endParaRPr lang="bn-IN" sz="1600" dirty="0"/>
          </a:p>
          <a:p>
            <a:pPr marL="0" indent="0" algn="ctr">
              <a:buNone/>
            </a:pPr>
            <a:r>
              <a:rPr lang="bn-IN" b="0" dirty="0" smtClean="0"/>
              <a:t>CEA Saclay – Irfu/S</a:t>
            </a:r>
            <a:r>
              <a:rPr lang="fr-FR" b="0" dirty="0" smtClean="0"/>
              <a:t>a</a:t>
            </a:r>
            <a:r>
              <a:rPr lang="bn-IN" b="0" dirty="0" smtClean="0"/>
              <a:t>p</a:t>
            </a:r>
          </a:p>
          <a:p>
            <a:pPr marL="0" indent="0" algn="ctr">
              <a:buNone/>
            </a:pPr>
            <a:endParaRPr lang="bn-IN" sz="1800" dirty="0"/>
          </a:p>
          <a:p>
            <a:pPr marL="0" indent="0" algn="ctr">
              <a:buNone/>
            </a:pPr>
            <a:r>
              <a:rPr lang="bn-IN" sz="2400" b="0" dirty="0" smtClean="0"/>
              <a:t>November 29, 2016</a:t>
            </a:r>
          </a:p>
          <a:p>
            <a:pPr marL="0" indent="0" algn="ctr">
              <a:buNone/>
            </a:pPr>
            <a:endParaRPr lang="bn-IN" dirty="0" smtClean="0"/>
          </a:p>
          <a:p>
            <a:pPr marL="0" indent="0" algn="ctr">
              <a:buNone/>
            </a:pPr>
            <a:endParaRPr lang="bn-IN" dirty="0"/>
          </a:p>
        </p:txBody>
      </p:sp>
      <p:pic>
        <p:nvPicPr>
          <p:cNvPr id="4" name="Image 3" descr="ce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06" y="5455043"/>
            <a:ext cx="959701" cy="7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02467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2163" y="888025"/>
            <a:ext cx="2476526" cy="216348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4885333" cy="5687144"/>
          </a:xfrm>
          <a:prstGeom prst="rect">
            <a:avLst/>
          </a:prstGeom>
        </p:spPr>
        <p:txBody>
          <a:bodyPr/>
          <a:lstStyle/>
          <a:p>
            <a:pPr marL="0" indent="0" defTabSz="342900">
              <a:spcBef>
                <a:spcPts val="500"/>
              </a:spcBef>
              <a:buNone/>
              <a:defRPr sz="2100"/>
            </a:pPr>
            <a:endParaRPr lang="bn-IN" dirty="0" smtClean="0"/>
          </a:p>
          <a:p>
            <a:pPr marL="0" indent="0" defTabSz="342900">
              <a:spcBef>
                <a:spcPts val="500"/>
              </a:spcBef>
              <a:buNone/>
              <a:defRPr sz="2100"/>
            </a:pPr>
            <a:r>
              <a:rPr dirty="0" smtClean="0"/>
              <a:t>An </a:t>
            </a:r>
            <a:r>
              <a:rPr dirty="0"/>
              <a:t>example: Weak Gravitational Lensing</a:t>
            </a:r>
          </a:p>
          <a:p>
            <a:pPr marL="301625" indent="-342900" defTabSz="342900">
              <a:spcBef>
                <a:spcPts val="500"/>
              </a:spcBef>
              <a:buFont typeface="Arial"/>
              <a:buChar char="•"/>
              <a:defRPr sz="2100"/>
            </a:pPr>
            <a:r>
              <a:rPr lang="bn-IN" dirty="0" smtClean="0"/>
              <a:t>L</a:t>
            </a:r>
            <a:r>
              <a:rPr dirty="0" smtClean="0"/>
              <a:t>ook </a:t>
            </a:r>
            <a:r>
              <a:rPr dirty="0"/>
              <a:t>for and parameterize </a:t>
            </a:r>
            <a:r>
              <a:rPr i="1" dirty="0">
                <a:solidFill>
                  <a:schemeClr val="accent4">
                    <a:satOff val="-1335"/>
                    <a:lumOff val="-10274"/>
                  </a:schemeClr>
                </a:solidFill>
              </a:rPr>
              <a:t>minute shears</a:t>
            </a:r>
            <a:r>
              <a:rPr dirty="0"/>
              <a:t> in images of galaxies</a:t>
            </a:r>
          </a:p>
          <a:p>
            <a:pPr marL="301625" indent="-342900" defTabSz="342900">
              <a:spcBef>
                <a:spcPts val="500"/>
              </a:spcBef>
              <a:buFont typeface="Arial"/>
              <a:buChar char="•"/>
              <a:defRPr sz="2100"/>
            </a:pPr>
            <a:r>
              <a:rPr lang="bn-IN" dirty="0" smtClean="0"/>
              <a:t>G</a:t>
            </a:r>
            <a:r>
              <a:rPr dirty="0" smtClean="0"/>
              <a:t>alaxy </a:t>
            </a:r>
            <a:r>
              <a:rPr dirty="0"/>
              <a:t>images are low Gaussian signals on </a:t>
            </a:r>
            <a:r>
              <a:rPr dirty="0">
                <a:solidFill>
                  <a:schemeClr val="accent4">
                    <a:satOff val="-1335"/>
                    <a:lumOff val="-10274"/>
                  </a:schemeClr>
                </a:solidFill>
              </a:rPr>
              <a:t>high-noise background</a:t>
            </a:r>
          </a:p>
          <a:p>
            <a:pPr marL="584836" lvl="1" indent="-342900" defTabSz="342900">
              <a:spcBef>
                <a:spcPts val="500"/>
              </a:spcBef>
              <a:buFont typeface="Wingdings" charset="2"/>
              <a:buChar char="§"/>
              <a:defRPr sz="2100"/>
            </a:pPr>
            <a:r>
              <a:rPr dirty="0"/>
              <a:t>This is </a:t>
            </a:r>
            <a:r>
              <a:rPr u="sng" dirty="0"/>
              <a:t>nearly identical</a:t>
            </a:r>
            <a:r>
              <a:rPr dirty="0"/>
              <a:t> to the problem we have when reconstructing Cherenkov-light images of showers </a:t>
            </a:r>
          </a:p>
          <a:p>
            <a:pPr marL="584836" lvl="1" indent="-342900" defTabSz="342900">
              <a:spcBef>
                <a:spcPts val="500"/>
              </a:spcBef>
              <a:buFont typeface="Wingdings" charset="2"/>
              <a:buChar char="§"/>
              <a:defRPr sz="2100"/>
            </a:pPr>
            <a:r>
              <a:rPr dirty="0"/>
              <a:t>Very </a:t>
            </a:r>
            <a:r>
              <a:rPr b="1" dirty="0"/>
              <a:t>different physics</a:t>
            </a:r>
            <a:r>
              <a:rPr dirty="0"/>
              <a:t>, </a:t>
            </a:r>
            <a:r>
              <a:rPr b="1" dirty="0"/>
              <a:t>same mathematics</a:t>
            </a:r>
            <a:r>
              <a:rPr dirty="0"/>
              <a:t>…</a:t>
            </a:r>
          </a:p>
          <a:p>
            <a:pPr marL="584836" lvl="1" indent="-342900" defTabSz="342900">
              <a:spcBef>
                <a:spcPts val="500"/>
              </a:spcBef>
              <a:buFont typeface="Wingdings" charset="2"/>
              <a:buChar char="§"/>
              <a:defRPr sz="2100"/>
            </a:pPr>
            <a:r>
              <a:rPr dirty="0"/>
              <a:t>The techniques developed for Weak lensing are </a:t>
            </a:r>
            <a:r>
              <a:rPr b="1" dirty="0"/>
              <a:t>far more advanced</a:t>
            </a:r>
            <a:r>
              <a:rPr dirty="0"/>
              <a:t> than what are currently used for gamma rays and </a:t>
            </a:r>
            <a:r>
              <a:rPr b="1" dirty="0"/>
              <a:t>can be </a:t>
            </a:r>
            <a:r>
              <a:rPr b="1" dirty="0" smtClean="0"/>
              <a:t>exploited</a:t>
            </a:r>
            <a:endParaRPr b="1" dirty="0"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IDEA:</a:t>
            </a:r>
          </a:p>
          <a:p>
            <a:pPr>
              <a:defRPr b="0"/>
            </a:pPr>
            <a:r>
              <a:t>Synergies with Other Fields</a:t>
            </a:r>
          </a:p>
        </p:txBody>
      </p:sp>
      <p:pic>
        <p:nvPicPr>
          <p:cNvPr id="130" name="Screen Shot 2014-10-15 at 16.54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0893" y="1254220"/>
            <a:ext cx="2874533" cy="1154340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  <p:pic>
        <p:nvPicPr>
          <p:cNvPr id="131" name="Screen Shot 2014-10-15 at 16.39.59.png"/>
          <p:cNvPicPr>
            <a:picLocks noChangeAspect="1"/>
          </p:cNvPicPr>
          <p:nvPr/>
        </p:nvPicPr>
        <p:blipFill>
          <a:blip r:embed="rId4">
            <a:extLst/>
          </a:blip>
          <a:srcRect l="2283" t="1724" r="5415" b="2744"/>
          <a:stretch>
            <a:fillRect/>
          </a:stretch>
        </p:blipFill>
        <p:spPr>
          <a:xfrm>
            <a:off x="6300117" y="3429645"/>
            <a:ext cx="1503370" cy="156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3" h="21535" extrusionOk="0">
                <a:moveTo>
                  <a:pt x="6941" y="0"/>
                </a:moveTo>
                <a:cubicBezTo>
                  <a:pt x="6843" y="0"/>
                  <a:pt x="6709" y="68"/>
                  <a:pt x="6639" y="148"/>
                </a:cubicBezTo>
                <a:cubicBezTo>
                  <a:pt x="6478" y="335"/>
                  <a:pt x="6192" y="335"/>
                  <a:pt x="6031" y="148"/>
                </a:cubicBezTo>
                <a:cubicBezTo>
                  <a:pt x="5870" y="-39"/>
                  <a:pt x="5584" y="-39"/>
                  <a:pt x="5423" y="148"/>
                </a:cubicBezTo>
                <a:cubicBezTo>
                  <a:pt x="5354" y="228"/>
                  <a:pt x="5217" y="290"/>
                  <a:pt x="5116" y="290"/>
                </a:cubicBezTo>
                <a:cubicBezTo>
                  <a:pt x="4867" y="290"/>
                  <a:pt x="4825" y="485"/>
                  <a:pt x="4860" y="1505"/>
                </a:cubicBezTo>
                <a:cubicBezTo>
                  <a:pt x="4892" y="2446"/>
                  <a:pt x="4818" y="2720"/>
                  <a:pt x="4525" y="2720"/>
                </a:cubicBezTo>
                <a:cubicBezTo>
                  <a:pt x="4422" y="2720"/>
                  <a:pt x="4281" y="2788"/>
                  <a:pt x="4212" y="2868"/>
                </a:cubicBezTo>
                <a:cubicBezTo>
                  <a:pt x="4052" y="3053"/>
                  <a:pt x="3866" y="3053"/>
                  <a:pt x="3706" y="2868"/>
                </a:cubicBezTo>
                <a:cubicBezTo>
                  <a:pt x="3545" y="2680"/>
                  <a:pt x="3163" y="2680"/>
                  <a:pt x="3001" y="2868"/>
                </a:cubicBezTo>
                <a:cubicBezTo>
                  <a:pt x="2932" y="2948"/>
                  <a:pt x="2798" y="3010"/>
                  <a:pt x="2700" y="3010"/>
                </a:cubicBezTo>
                <a:cubicBezTo>
                  <a:pt x="2480" y="3010"/>
                  <a:pt x="2365" y="3267"/>
                  <a:pt x="2490" y="3481"/>
                </a:cubicBezTo>
                <a:cubicBezTo>
                  <a:pt x="2546" y="3578"/>
                  <a:pt x="2543" y="3704"/>
                  <a:pt x="2484" y="3809"/>
                </a:cubicBezTo>
                <a:cubicBezTo>
                  <a:pt x="2422" y="3920"/>
                  <a:pt x="2428" y="4049"/>
                  <a:pt x="2495" y="4170"/>
                </a:cubicBezTo>
                <a:cubicBezTo>
                  <a:pt x="2568" y="4301"/>
                  <a:pt x="2564" y="4378"/>
                  <a:pt x="2490" y="4422"/>
                </a:cubicBezTo>
                <a:cubicBezTo>
                  <a:pt x="2428" y="4459"/>
                  <a:pt x="2412" y="4606"/>
                  <a:pt x="2450" y="4772"/>
                </a:cubicBezTo>
                <a:cubicBezTo>
                  <a:pt x="2524" y="5095"/>
                  <a:pt x="2368" y="5347"/>
                  <a:pt x="2092" y="5347"/>
                </a:cubicBezTo>
                <a:cubicBezTo>
                  <a:pt x="1993" y="5347"/>
                  <a:pt x="1885" y="5409"/>
                  <a:pt x="1853" y="5489"/>
                </a:cubicBezTo>
                <a:cubicBezTo>
                  <a:pt x="1778" y="5677"/>
                  <a:pt x="1447" y="5677"/>
                  <a:pt x="1285" y="5489"/>
                </a:cubicBezTo>
                <a:cubicBezTo>
                  <a:pt x="1215" y="5409"/>
                  <a:pt x="1058" y="5347"/>
                  <a:pt x="932" y="5347"/>
                </a:cubicBezTo>
                <a:cubicBezTo>
                  <a:pt x="806" y="5347"/>
                  <a:pt x="674" y="5409"/>
                  <a:pt x="642" y="5489"/>
                </a:cubicBezTo>
                <a:cubicBezTo>
                  <a:pt x="610" y="5569"/>
                  <a:pt x="498" y="5637"/>
                  <a:pt x="392" y="5637"/>
                </a:cubicBezTo>
                <a:cubicBezTo>
                  <a:pt x="111" y="5637"/>
                  <a:pt x="-67" y="5878"/>
                  <a:pt x="57" y="6091"/>
                </a:cubicBezTo>
                <a:cubicBezTo>
                  <a:pt x="123" y="6205"/>
                  <a:pt x="122" y="6324"/>
                  <a:pt x="57" y="6441"/>
                </a:cubicBezTo>
                <a:cubicBezTo>
                  <a:pt x="-11" y="6564"/>
                  <a:pt x="-5" y="6661"/>
                  <a:pt x="74" y="6753"/>
                </a:cubicBezTo>
                <a:cubicBezTo>
                  <a:pt x="153" y="6846"/>
                  <a:pt x="160" y="6941"/>
                  <a:pt x="91" y="7060"/>
                </a:cubicBezTo>
                <a:cubicBezTo>
                  <a:pt x="26" y="7171"/>
                  <a:pt x="23" y="7298"/>
                  <a:pt x="85" y="7410"/>
                </a:cubicBezTo>
                <a:cubicBezTo>
                  <a:pt x="147" y="7521"/>
                  <a:pt x="147" y="7643"/>
                  <a:pt x="85" y="7749"/>
                </a:cubicBezTo>
                <a:cubicBezTo>
                  <a:pt x="24" y="7855"/>
                  <a:pt x="24" y="7978"/>
                  <a:pt x="85" y="8089"/>
                </a:cubicBezTo>
                <a:cubicBezTo>
                  <a:pt x="147" y="8199"/>
                  <a:pt x="147" y="8322"/>
                  <a:pt x="85" y="8428"/>
                </a:cubicBezTo>
                <a:cubicBezTo>
                  <a:pt x="23" y="8535"/>
                  <a:pt x="27" y="8658"/>
                  <a:pt x="91" y="8773"/>
                </a:cubicBezTo>
                <a:cubicBezTo>
                  <a:pt x="159" y="8895"/>
                  <a:pt x="152" y="8994"/>
                  <a:pt x="74" y="9085"/>
                </a:cubicBezTo>
                <a:cubicBezTo>
                  <a:pt x="-11" y="9183"/>
                  <a:pt x="-15" y="9270"/>
                  <a:pt x="68" y="9419"/>
                </a:cubicBezTo>
                <a:cubicBezTo>
                  <a:pt x="142" y="9551"/>
                  <a:pt x="149" y="9681"/>
                  <a:pt x="85" y="9791"/>
                </a:cubicBezTo>
                <a:cubicBezTo>
                  <a:pt x="23" y="9897"/>
                  <a:pt x="27" y="10021"/>
                  <a:pt x="91" y="10135"/>
                </a:cubicBezTo>
                <a:cubicBezTo>
                  <a:pt x="159" y="10257"/>
                  <a:pt x="151" y="10352"/>
                  <a:pt x="74" y="10442"/>
                </a:cubicBezTo>
                <a:cubicBezTo>
                  <a:pt x="-11" y="10540"/>
                  <a:pt x="-6" y="10627"/>
                  <a:pt x="91" y="10776"/>
                </a:cubicBezTo>
                <a:cubicBezTo>
                  <a:pt x="190" y="10929"/>
                  <a:pt x="194" y="11000"/>
                  <a:pt x="102" y="11088"/>
                </a:cubicBezTo>
                <a:cubicBezTo>
                  <a:pt x="20" y="11167"/>
                  <a:pt x="10" y="11258"/>
                  <a:pt x="79" y="11383"/>
                </a:cubicBezTo>
                <a:cubicBezTo>
                  <a:pt x="144" y="11499"/>
                  <a:pt x="147" y="11627"/>
                  <a:pt x="85" y="11733"/>
                </a:cubicBezTo>
                <a:cubicBezTo>
                  <a:pt x="24" y="11839"/>
                  <a:pt x="24" y="11962"/>
                  <a:pt x="85" y="12073"/>
                </a:cubicBezTo>
                <a:cubicBezTo>
                  <a:pt x="147" y="12183"/>
                  <a:pt x="147" y="12306"/>
                  <a:pt x="85" y="12412"/>
                </a:cubicBezTo>
                <a:cubicBezTo>
                  <a:pt x="23" y="12519"/>
                  <a:pt x="27" y="12642"/>
                  <a:pt x="91" y="12757"/>
                </a:cubicBezTo>
                <a:cubicBezTo>
                  <a:pt x="159" y="12880"/>
                  <a:pt x="151" y="12978"/>
                  <a:pt x="68" y="13074"/>
                </a:cubicBezTo>
                <a:cubicBezTo>
                  <a:pt x="21" y="13129"/>
                  <a:pt x="-2" y="13172"/>
                  <a:pt x="0" y="13217"/>
                </a:cubicBezTo>
                <a:cubicBezTo>
                  <a:pt x="2" y="13261"/>
                  <a:pt x="28" y="13310"/>
                  <a:pt x="79" y="13370"/>
                </a:cubicBezTo>
                <a:cubicBezTo>
                  <a:pt x="185" y="13492"/>
                  <a:pt x="189" y="13563"/>
                  <a:pt x="91" y="13715"/>
                </a:cubicBezTo>
                <a:cubicBezTo>
                  <a:pt x="23" y="13819"/>
                  <a:pt x="-2" y="13956"/>
                  <a:pt x="40" y="14021"/>
                </a:cubicBezTo>
                <a:cubicBezTo>
                  <a:pt x="81" y="14086"/>
                  <a:pt x="117" y="14593"/>
                  <a:pt x="119" y="15154"/>
                </a:cubicBezTo>
                <a:cubicBezTo>
                  <a:pt x="123" y="16065"/>
                  <a:pt x="141" y="16179"/>
                  <a:pt x="307" y="16210"/>
                </a:cubicBezTo>
                <a:cubicBezTo>
                  <a:pt x="412" y="16230"/>
                  <a:pt x="559" y="16155"/>
                  <a:pt x="642" y="16040"/>
                </a:cubicBezTo>
                <a:cubicBezTo>
                  <a:pt x="829" y="15783"/>
                  <a:pt x="1144" y="15782"/>
                  <a:pt x="1285" y="16035"/>
                </a:cubicBezTo>
                <a:cubicBezTo>
                  <a:pt x="1427" y="16291"/>
                  <a:pt x="1662" y="16278"/>
                  <a:pt x="1893" y="16008"/>
                </a:cubicBezTo>
                <a:cubicBezTo>
                  <a:pt x="2156" y="15699"/>
                  <a:pt x="2444" y="15880"/>
                  <a:pt x="2444" y="16352"/>
                </a:cubicBezTo>
                <a:cubicBezTo>
                  <a:pt x="2444" y="16541"/>
                  <a:pt x="2478" y="16724"/>
                  <a:pt x="2518" y="16763"/>
                </a:cubicBezTo>
                <a:cubicBezTo>
                  <a:pt x="2558" y="16802"/>
                  <a:pt x="2546" y="16919"/>
                  <a:pt x="2490" y="17020"/>
                </a:cubicBezTo>
                <a:cubicBezTo>
                  <a:pt x="2424" y="17138"/>
                  <a:pt x="2422" y="17258"/>
                  <a:pt x="2484" y="17365"/>
                </a:cubicBezTo>
                <a:cubicBezTo>
                  <a:pt x="2546" y="17471"/>
                  <a:pt x="2546" y="17599"/>
                  <a:pt x="2484" y="17710"/>
                </a:cubicBezTo>
                <a:cubicBezTo>
                  <a:pt x="2422" y="17820"/>
                  <a:pt x="2422" y="17943"/>
                  <a:pt x="2484" y="18049"/>
                </a:cubicBezTo>
                <a:cubicBezTo>
                  <a:pt x="2546" y="18155"/>
                  <a:pt x="2548" y="18279"/>
                  <a:pt x="2484" y="18394"/>
                </a:cubicBezTo>
                <a:cubicBezTo>
                  <a:pt x="2415" y="18517"/>
                  <a:pt x="2418" y="18615"/>
                  <a:pt x="2501" y="18711"/>
                </a:cubicBezTo>
                <a:cubicBezTo>
                  <a:pt x="2667" y="18903"/>
                  <a:pt x="2887" y="18884"/>
                  <a:pt x="3087" y="18662"/>
                </a:cubicBezTo>
                <a:cubicBezTo>
                  <a:pt x="3215" y="18519"/>
                  <a:pt x="3305" y="18497"/>
                  <a:pt x="3479" y="18563"/>
                </a:cubicBezTo>
                <a:cubicBezTo>
                  <a:pt x="3604" y="18611"/>
                  <a:pt x="3706" y="18694"/>
                  <a:pt x="3706" y="18749"/>
                </a:cubicBezTo>
                <a:cubicBezTo>
                  <a:pt x="3706" y="18922"/>
                  <a:pt x="4038" y="18859"/>
                  <a:pt x="4280" y="18640"/>
                </a:cubicBezTo>
                <a:cubicBezTo>
                  <a:pt x="4498" y="18443"/>
                  <a:pt x="4527" y="18439"/>
                  <a:pt x="4701" y="18591"/>
                </a:cubicBezTo>
                <a:cubicBezTo>
                  <a:pt x="4866" y="18734"/>
                  <a:pt x="4884" y="18899"/>
                  <a:pt x="4866" y="20041"/>
                </a:cubicBezTo>
                <a:cubicBezTo>
                  <a:pt x="4854" y="20749"/>
                  <a:pt x="4864" y="21358"/>
                  <a:pt x="4889" y="21398"/>
                </a:cubicBezTo>
                <a:cubicBezTo>
                  <a:pt x="4964" y="21523"/>
                  <a:pt x="5291" y="21480"/>
                  <a:pt x="5423" y="21327"/>
                </a:cubicBezTo>
                <a:cubicBezTo>
                  <a:pt x="5492" y="21247"/>
                  <a:pt x="5632" y="21185"/>
                  <a:pt x="5730" y="21185"/>
                </a:cubicBezTo>
                <a:cubicBezTo>
                  <a:pt x="5827" y="21185"/>
                  <a:pt x="5962" y="21247"/>
                  <a:pt x="6031" y="21327"/>
                </a:cubicBezTo>
                <a:cubicBezTo>
                  <a:pt x="6100" y="21407"/>
                  <a:pt x="6235" y="21475"/>
                  <a:pt x="6332" y="21475"/>
                </a:cubicBezTo>
                <a:cubicBezTo>
                  <a:pt x="6430" y="21475"/>
                  <a:pt x="6570" y="21407"/>
                  <a:pt x="6639" y="21327"/>
                </a:cubicBezTo>
                <a:cubicBezTo>
                  <a:pt x="6709" y="21247"/>
                  <a:pt x="6843" y="21185"/>
                  <a:pt x="6941" y="21185"/>
                </a:cubicBezTo>
                <a:cubicBezTo>
                  <a:pt x="7038" y="21185"/>
                  <a:pt x="7173" y="21247"/>
                  <a:pt x="7242" y="21327"/>
                </a:cubicBezTo>
                <a:cubicBezTo>
                  <a:pt x="7311" y="21407"/>
                  <a:pt x="7451" y="21475"/>
                  <a:pt x="7549" y="21475"/>
                </a:cubicBezTo>
                <a:cubicBezTo>
                  <a:pt x="7646" y="21475"/>
                  <a:pt x="7781" y="21407"/>
                  <a:pt x="7850" y="21327"/>
                </a:cubicBezTo>
                <a:cubicBezTo>
                  <a:pt x="7919" y="21247"/>
                  <a:pt x="8063" y="21185"/>
                  <a:pt x="8169" y="21185"/>
                </a:cubicBezTo>
                <a:cubicBezTo>
                  <a:pt x="8275" y="21185"/>
                  <a:pt x="8387" y="21247"/>
                  <a:pt x="8419" y="21327"/>
                </a:cubicBezTo>
                <a:cubicBezTo>
                  <a:pt x="8451" y="21407"/>
                  <a:pt x="8582" y="21475"/>
                  <a:pt x="8709" y="21475"/>
                </a:cubicBezTo>
                <a:cubicBezTo>
                  <a:pt x="8836" y="21475"/>
                  <a:pt x="8967" y="21407"/>
                  <a:pt x="8999" y="21327"/>
                </a:cubicBezTo>
                <a:cubicBezTo>
                  <a:pt x="9031" y="21247"/>
                  <a:pt x="9143" y="21185"/>
                  <a:pt x="9249" y="21185"/>
                </a:cubicBezTo>
                <a:cubicBezTo>
                  <a:pt x="9355" y="21185"/>
                  <a:pt x="9498" y="21247"/>
                  <a:pt x="9567" y="21327"/>
                </a:cubicBezTo>
                <a:cubicBezTo>
                  <a:pt x="9636" y="21407"/>
                  <a:pt x="9793" y="21475"/>
                  <a:pt x="9919" y="21475"/>
                </a:cubicBezTo>
                <a:cubicBezTo>
                  <a:pt x="10046" y="21475"/>
                  <a:pt x="10177" y="21407"/>
                  <a:pt x="10209" y="21327"/>
                </a:cubicBezTo>
                <a:cubicBezTo>
                  <a:pt x="10241" y="21247"/>
                  <a:pt x="10353" y="21185"/>
                  <a:pt x="10459" y="21185"/>
                </a:cubicBezTo>
                <a:cubicBezTo>
                  <a:pt x="10566" y="21185"/>
                  <a:pt x="10709" y="21247"/>
                  <a:pt x="10778" y="21327"/>
                </a:cubicBezTo>
                <a:cubicBezTo>
                  <a:pt x="10847" y="21407"/>
                  <a:pt x="11010" y="21475"/>
                  <a:pt x="11136" y="21475"/>
                </a:cubicBezTo>
                <a:cubicBezTo>
                  <a:pt x="11262" y="21475"/>
                  <a:pt x="11388" y="21407"/>
                  <a:pt x="11420" y="21327"/>
                </a:cubicBezTo>
                <a:cubicBezTo>
                  <a:pt x="11452" y="21247"/>
                  <a:pt x="11564" y="21185"/>
                  <a:pt x="11670" y="21185"/>
                </a:cubicBezTo>
                <a:cubicBezTo>
                  <a:pt x="11776" y="21185"/>
                  <a:pt x="11919" y="21247"/>
                  <a:pt x="11989" y="21327"/>
                </a:cubicBezTo>
                <a:cubicBezTo>
                  <a:pt x="12058" y="21407"/>
                  <a:pt x="12221" y="21475"/>
                  <a:pt x="12347" y="21475"/>
                </a:cubicBezTo>
                <a:cubicBezTo>
                  <a:pt x="12473" y="21475"/>
                  <a:pt x="12599" y="21407"/>
                  <a:pt x="12631" y="21327"/>
                </a:cubicBezTo>
                <a:cubicBezTo>
                  <a:pt x="12663" y="21247"/>
                  <a:pt x="12784" y="21185"/>
                  <a:pt x="12898" y="21185"/>
                </a:cubicBezTo>
                <a:cubicBezTo>
                  <a:pt x="13013" y="21185"/>
                  <a:pt x="13133" y="21247"/>
                  <a:pt x="13165" y="21327"/>
                </a:cubicBezTo>
                <a:cubicBezTo>
                  <a:pt x="13197" y="21407"/>
                  <a:pt x="13329" y="21475"/>
                  <a:pt x="13455" y="21475"/>
                </a:cubicBezTo>
                <a:cubicBezTo>
                  <a:pt x="13581" y="21475"/>
                  <a:pt x="13739" y="21407"/>
                  <a:pt x="13808" y="21327"/>
                </a:cubicBezTo>
                <a:cubicBezTo>
                  <a:pt x="13877" y="21247"/>
                  <a:pt x="14020" y="21185"/>
                  <a:pt x="14126" y="21185"/>
                </a:cubicBezTo>
                <a:cubicBezTo>
                  <a:pt x="14232" y="21185"/>
                  <a:pt x="14344" y="21247"/>
                  <a:pt x="14376" y="21327"/>
                </a:cubicBezTo>
                <a:cubicBezTo>
                  <a:pt x="14408" y="21407"/>
                  <a:pt x="14540" y="21475"/>
                  <a:pt x="14666" y="21475"/>
                </a:cubicBezTo>
                <a:cubicBezTo>
                  <a:pt x="14792" y="21475"/>
                  <a:pt x="14949" y="21407"/>
                  <a:pt x="15018" y="21327"/>
                </a:cubicBezTo>
                <a:cubicBezTo>
                  <a:pt x="15088" y="21247"/>
                  <a:pt x="15231" y="21185"/>
                  <a:pt x="15337" y="21185"/>
                </a:cubicBezTo>
                <a:cubicBezTo>
                  <a:pt x="15443" y="21185"/>
                  <a:pt x="15555" y="21247"/>
                  <a:pt x="15587" y="21327"/>
                </a:cubicBezTo>
                <a:cubicBezTo>
                  <a:pt x="15619" y="21407"/>
                  <a:pt x="15750" y="21475"/>
                  <a:pt x="15877" y="21475"/>
                </a:cubicBezTo>
                <a:cubicBezTo>
                  <a:pt x="16004" y="21475"/>
                  <a:pt x="16135" y="21407"/>
                  <a:pt x="16167" y="21327"/>
                </a:cubicBezTo>
                <a:cubicBezTo>
                  <a:pt x="16199" y="21247"/>
                  <a:pt x="16337" y="21185"/>
                  <a:pt x="16474" y="21185"/>
                </a:cubicBezTo>
                <a:cubicBezTo>
                  <a:pt x="16764" y="21185"/>
                  <a:pt x="16902" y="20894"/>
                  <a:pt x="16747" y="20616"/>
                </a:cubicBezTo>
                <a:cubicBezTo>
                  <a:pt x="16675" y="20487"/>
                  <a:pt x="16680" y="20400"/>
                  <a:pt x="16764" y="20320"/>
                </a:cubicBezTo>
                <a:cubicBezTo>
                  <a:pt x="16852" y="20235"/>
                  <a:pt x="16853" y="20159"/>
                  <a:pt x="16769" y="20030"/>
                </a:cubicBezTo>
                <a:cubicBezTo>
                  <a:pt x="16696" y="19917"/>
                  <a:pt x="16690" y="19803"/>
                  <a:pt x="16752" y="19696"/>
                </a:cubicBezTo>
                <a:cubicBezTo>
                  <a:pt x="16812" y="19593"/>
                  <a:pt x="16814" y="19468"/>
                  <a:pt x="16752" y="19362"/>
                </a:cubicBezTo>
                <a:cubicBezTo>
                  <a:pt x="16625" y="19144"/>
                  <a:pt x="16784" y="18848"/>
                  <a:pt x="17031" y="18848"/>
                </a:cubicBezTo>
                <a:cubicBezTo>
                  <a:pt x="17133" y="18848"/>
                  <a:pt x="17268" y="18791"/>
                  <a:pt x="17332" y="18717"/>
                </a:cubicBezTo>
                <a:cubicBezTo>
                  <a:pt x="17530" y="18487"/>
                  <a:pt x="17838" y="18463"/>
                  <a:pt x="17952" y="18667"/>
                </a:cubicBezTo>
                <a:cubicBezTo>
                  <a:pt x="18075" y="18889"/>
                  <a:pt x="18380" y="18908"/>
                  <a:pt x="18554" y="18706"/>
                </a:cubicBezTo>
                <a:cubicBezTo>
                  <a:pt x="18623" y="18625"/>
                  <a:pt x="18765" y="18558"/>
                  <a:pt x="18867" y="18558"/>
                </a:cubicBezTo>
                <a:cubicBezTo>
                  <a:pt x="19114" y="18558"/>
                  <a:pt x="19273" y="18262"/>
                  <a:pt x="19145" y="18043"/>
                </a:cubicBezTo>
                <a:cubicBezTo>
                  <a:pt x="19083" y="17936"/>
                  <a:pt x="19083" y="17817"/>
                  <a:pt x="19145" y="17710"/>
                </a:cubicBezTo>
                <a:cubicBezTo>
                  <a:pt x="19208" y="17603"/>
                  <a:pt x="19207" y="17481"/>
                  <a:pt x="19145" y="17370"/>
                </a:cubicBezTo>
                <a:cubicBezTo>
                  <a:pt x="19084" y="17259"/>
                  <a:pt x="19084" y="17137"/>
                  <a:pt x="19145" y="17031"/>
                </a:cubicBezTo>
                <a:cubicBezTo>
                  <a:pt x="19207" y="16924"/>
                  <a:pt x="19209" y="16801"/>
                  <a:pt x="19145" y="16686"/>
                </a:cubicBezTo>
                <a:cubicBezTo>
                  <a:pt x="19029" y="16476"/>
                  <a:pt x="19195" y="16226"/>
                  <a:pt x="19452" y="16226"/>
                </a:cubicBezTo>
                <a:cubicBezTo>
                  <a:pt x="19543" y="16226"/>
                  <a:pt x="19673" y="16142"/>
                  <a:pt x="19742" y="16035"/>
                </a:cubicBezTo>
                <a:cubicBezTo>
                  <a:pt x="19904" y="15785"/>
                  <a:pt x="20234" y="15785"/>
                  <a:pt x="20373" y="16035"/>
                </a:cubicBezTo>
                <a:cubicBezTo>
                  <a:pt x="20511" y="16282"/>
                  <a:pt x="20840" y="16284"/>
                  <a:pt x="20976" y="16040"/>
                </a:cubicBezTo>
                <a:cubicBezTo>
                  <a:pt x="21033" y="15937"/>
                  <a:pt x="21181" y="15839"/>
                  <a:pt x="21306" y="15821"/>
                </a:cubicBezTo>
                <a:lnTo>
                  <a:pt x="21533" y="15789"/>
                </a:lnTo>
                <a:lnTo>
                  <a:pt x="21533" y="10590"/>
                </a:lnTo>
                <a:lnTo>
                  <a:pt x="21533" y="5391"/>
                </a:lnTo>
                <a:lnTo>
                  <a:pt x="21289" y="5358"/>
                </a:lnTo>
                <a:cubicBezTo>
                  <a:pt x="21143" y="5338"/>
                  <a:pt x="21013" y="5391"/>
                  <a:pt x="20959" y="5484"/>
                </a:cubicBezTo>
                <a:cubicBezTo>
                  <a:pt x="20845" y="5679"/>
                  <a:pt x="20538" y="5680"/>
                  <a:pt x="20373" y="5489"/>
                </a:cubicBezTo>
                <a:cubicBezTo>
                  <a:pt x="20211" y="5301"/>
                  <a:pt x="19806" y="5301"/>
                  <a:pt x="19731" y="5489"/>
                </a:cubicBezTo>
                <a:cubicBezTo>
                  <a:pt x="19657" y="5674"/>
                  <a:pt x="19326" y="5677"/>
                  <a:pt x="19168" y="5495"/>
                </a:cubicBezTo>
                <a:cubicBezTo>
                  <a:pt x="19077" y="5389"/>
                  <a:pt x="19076" y="5306"/>
                  <a:pt x="19163" y="5150"/>
                </a:cubicBezTo>
                <a:cubicBezTo>
                  <a:pt x="19249" y="4995"/>
                  <a:pt x="19249" y="4910"/>
                  <a:pt x="19163" y="4811"/>
                </a:cubicBezTo>
                <a:cubicBezTo>
                  <a:pt x="19077" y="4711"/>
                  <a:pt x="19077" y="4626"/>
                  <a:pt x="19163" y="4471"/>
                </a:cubicBezTo>
                <a:cubicBezTo>
                  <a:pt x="19249" y="4316"/>
                  <a:pt x="19249" y="4227"/>
                  <a:pt x="19163" y="4126"/>
                </a:cubicBezTo>
                <a:cubicBezTo>
                  <a:pt x="19083" y="4034"/>
                  <a:pt x="19077" y="3938"/>
                  <a:pt x="19145" y="3820"/>
                </a:cubicBezTo>
                <a:cubicBezTo>
                  <a:pt x="19210" y="3710"/>
                  <a:pt x="19213" y="3586"/>
                  <a:pt x="19151" y="3475"/>
                </a:cubicBezTo>
                <a:cubicBezTo>
                  <a:pt x="19093" y="3371"/>
                  <a:pt x="19091" y="3238"/>
                  <a:pt x="19145" y="3136"/>
                </a:cubicBezTo>
                <a:cubicBezTo>
                  <a:pt x="19195" y="3042"/>
                  <a:pt x="19216" y="2907"/>
                  <a:pt x="19191" y="2840"/>
                </a:cubicBezTo>
                <a:cubicBezTo>
                  <a:pt x="19127" y="2669"/>
                  <a:pt x="18591" y="2691"/>
                  <a:pt x="18520" y="2868"/>
                </a:cubicBezTo>
                <a:cubicBezTo>
                  <a:pt x="18488" y="2948"/>
                  <a:pt x="18368" y="3010"/>
                  <a:pt x="18253" y="3010"/>
                </a:cubicBezTo>
                <a:cubicBezTo>
                  <a:pt x="18138" y="3010"/>
                  <a:pt x="18018" y="2948"/>
                  <a:pt x="17986" y="2868"/>
                </a:cubicBezTo>
                <a:cubicBezTo>
                  <a:pt x="17908" y="2672"/>
                  <a:pt x="17556" y="2679"/>
                  <a:pt x="17321" y="2884"/>
                </a:cubicBezTo>
                <a:cubicBezTo>
                  <a:pt x="17052" y="3118"/>
                  <a:pt x="16788" y="2945"/>
                  <a:pt x="16775" y="2518"/>
                </a:cubicBezTo>
                <a:cubicBezTo>
                  <a:pt x="16770" y="2336"/>
                  <a:pt x="16749" y="2144"/>
                  <a:pt x="16730" y="2091"/>
                </a:cubicBezTo>
                <a:cubicBezTo>
                  <a:pt x="16710" y="2037"/>
                  <a:pt x="16731" y="1888"/>
                  <a:pt x="16775" y="1762"/>
                </a:cubicBezTo>
                <a:cubicBezTo>
                  <a:pt x="16823" y="1628"/>
                  <a:pt x="16813" y="1493"/>
                  <a:pt x="16752" y="1434"/>
                </a:cubicBezTo>
                <a:cubicBezTo>
                  <a:pt x="16681" y="1366"/>
                  <a:pt x="16684" y="1285"/>
                  <a:pt x="16758" y="1171"/>
                </a:cubicBezTo>
                <a:cubicBezTo>
                  <a:pt x="16833" y="1056"/>
                  <a:pt x="16836" y="945"/>
                  <a:pt x="16764" y="821"/>
                </a:cubicBezTo>
                <a:cubicBezTo>
                  <a:pt x="16691" y="696"/>
                  <a:pt x="16693" y="593"/>
                  <a:pt x="16769" y="476"/>
                </a:cubicBezTo>
                <a:cubicBezTo>
                  <a:pt x="16850" y="351"/>
                  <a:pt x="16839" y="267"/>
                  <a:pt x="16741" y="153"/>
                </a:cubicBezTo>
                <a:cubicBezTo>
                  <a:pt x="16573" y="-41"/>
                  <a:pt x="16271" y="-43"/>
                  <a:pt x="16195" y="148"/>
                </a:cubicBezTo>
                <a:cubicBezTo>
                  <a:pt x="16120" y="337"/>
                  <a:pt x="15640" y="337"/>
                  <a:pt x="15564" y="148"/>
                </a:cubicBezTo>
                <a:cubicBezTo>
                  <a:pt x="15489" y="-41"/>
                  <a:pt x="15060" y="-41"/>
                  <a:pt x="14984" y="148"/>
                </a:cubicBezTo>
                <a:cubicBezTo>
                  <a:pt x="14909" y="336"/>
                  <a:pt x="14578" y="336"/>
                  <a:pt x="14416" y="148"/>
                </a:cubicBezTo>
                <a:cubicBezTo>
                  <a:pt x="14255" y="-39"/>
                  <a:pt x="13969" y="-39"/>
                  <a:pt x="13808" y="148"/>
                </a:cubicBezTo>
                <a:cubicBezTo>
                  <a:pt x="13739" y="228"/>
                  <a:pt x="13604" y="290"/>
                  <a:pt x="13506" y="290"/>
                </a:cubicBezTo>
                <a:cubicBezTo>
                  <a:pt x="13409" y="290"/>
                  <a:pt x="13269" y="228"/>
                  <a:pt x="13199" y="148"/>
                </a:cubicBezTo>
                <a:cubicBezTo>
                  <a:pt x="13130" y="68"/>
                  <a:pt x="12996" y="0"/>
                  <a:pt x="12898" y="0"/>
                </a:cubicBezTo>
                <a:cubicBezTo>
                  <a:pt x="12801" y="0"/>
                  <a:pt x="12666" y="68"/>
                  <a:pt x="12597" y="148"/>
                </a:cubicBezTo>
                <a:cubicBezTo>
                  <a:pt x="12436" y="335"/>
                  <a:pt x="12150" y="335"/>
                  <a:pt x="11989" y="148"/>
                </a:cubicBezTo>
                <a:cubicBezTo>
                  <a:pt x="11828" y="-39"/>
                  <a:pt x="11547" y="-39"/>
                  <a:pt x="11386" y="148"/>
                </a:cubicBezTo>
                <a:cubicBezTo>
                  <a:pt x="11225" y="335"/>
                  <a:pt x="10939" y="335"/>
                  <a:pt x="10778" y="148"/>
                </a:cubicBezTo>
                <a:cubicBezTo>
                  <a:pt x="10616" y="-40"/>
                  <a:pt x="10313" y="-40"/>
                  <a:pt x="10238" y="148"/>
                </a:cubicBezTo>
                <a:cubicBezTo>
                  <a:pt x="10162" y="337"/>
                  <a:pt x="9677" y="337"/>
                  <a:pt x="9601" y="148"/>
                </a:cubicBezTo>
                <a:cubicBezTo>
                  <a:pt x="9526" y="-41"/>
                  <a:pt x="9102" y="-41"/>
                  <a:pt x="9027" y="148"/>
                </a:cubicBezTo>
                <a:cubicBezTo>
                  <a:pt x="8952" y="337"/>
                  <a:pt x="8466" y="337"/>
                  <a:pt x="8390" y="148"/>
                </a:cubicBezTo>
                <a:cubicBezTo>
                  <a:pt x="8315" y="-40"/>
                  <a:pt x="8012" y="-40"/>
                  <a:pt x="7850" y="148"/>
                </a:cubicBezTo>
                <a:cubicBezTo>
                  <a:pt x="7781" y="228"/>
                  <a:pt x="7646" y="290"/>
                  <a:pt x="7549" y="290"/>
                </a:cubicBezTo>
                <a:cubicBezTo>
                  <a:pt x="7451" y="290"/>
                  <a:pt x="7311" y="228"/>
                  <a:pt x="7242" y="148"/>
                </a:cubicBezTo>
                <a:cubicBezTo>
                  <a:pt x="7173" y="68"/>
                  <a:pt x="7038" y="0"/>
                  <a:pt x="6941" y="0"/>
                </a:cubicBezTo>
                <a:close/>
                <a:moveTo>
                  <a:pt x="18685" y="20626"/>
                </a:moveTo>
                <a:cubicBezTo>
                  <a:pt x="18535" y="20646"/>
                  <a:pt x="18402" y="20706"/>
                  <a:pt x="18384" y="20758"/>
                </a:cubicBezTo>
                <a:cubicBezTo>
                  <a:pt x="18366" y="20809"/>
                  <a:pt x="18489" y="20860"/>
                  <a:pt x="18657" y="20873"/>
                </a:cubicBezTo>
                <a:cubicBezTo>
                  <a:pt x="18874" y="20889"/>
                  <a:pt x="18958" y="20849"/>
                  <a:pt x="18958" y="20741"/>
                </a:cubicBezTo>
                <a:cubicBezTo>
                  <a:pt x="18958" y="20634"/>
                  <a:pt x="18879" y="20601"/>
                  <a:pt x="18685" y="20626"/>
                </a:cubicBezTo>
                <a:close/>
                <a:moveTo>
                  <a:pt x="18657" y="21278"/>
                </a:moveTo>
                <a:cubicBezTo>
                  <a:pt x="18601" y="21278"/>
                  <a:pt x="18554" y="21348"/>
                  <a:pt x="18554" y="21431"/>
                </a:cubicBezTo>
                <a:cubicBezTo>
                  <a:pt x="18554" y="21514"/>
                  <a:pt x="18601" y="21557"/>
                  <a:pt x="18657" y="21524"/>
                </a:cubicBezTo>
                <a:cubicBezTo>
                  <a:pt x="18712" y="21491"/>
                  <a:pt x="18759" y="21421"/>
                  <a:pt x="18759" y="21371"/>
                </a:cubicBezTo>
                <a:cubicBezTo>
                  <a:pt x="18759" y="21320"/>
                  <a:pt x="18712" y="21278"/>
                  <a:pt x="18657" y="2127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2" name="Screen Shot 2014-10-15 at 16.40.17.png"/>
          <p:cNvPicPr>
            <a:picLocks noChangeAspect="1"/>
          </p:cNvPicPr>
          <p:nvPr/>
        </p:nvPicPr>
        <p:blipFill>
          <a:blip r:embed="rId5">
            <a:extLst/>
          </a:blip>
          <a:srcRect l="4793" t="3163" r="3543" b="1009"/>
          <a:stretch>
            <a:fillRect/>
          </a:stretch>
        </p:blipFill>
        <p:spPr>
          <a:xfrm>
            <a:off x="6935348" y="4459392"/>
            <a:ext cx="1705388" cy="1945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12" extrusionOk="0">
                <a:moveTo>
                  <a:pt x="8078" y="0"/>
                </a:moveTo>
                <a:cubicBezTo>
                  <a:pt x="7972" y="0"/>
                  <a:pt x="7875" y="42"/>
                  <a:pt x="7838" y="128"/>
                </a:cubicBezTo>
                <a:cubicBezTo>
                  <a:pt x="7762" y="299"/>
                  <a:pt x="7330" y="299"/>
                  <a:pt x="7167" y="128"/>
                </a:cubicBezTo>
                <a:cubicBezTo>
                  <a:pt x="6991" y="-57"/>
                  <a:pt x="6736" y="-38"/>
                  <a:pt x="6586" y="172"/>
                </a:cubicBezTo>
                <a:cubicBezTo>
                  <a:pt x="6425" y="397"/>
                  <a:pt x="6192" y="397"/>
                  <a:pt x="6031" y="172"/>
                </a:cubicBezTo>
                <a:cubicBezTo>
                  <a:pt x="5869" y="-55"/>
                  <a:pt x="5589" y="-55"/>
                  <a:pt x="5450" y="172"/>
                </a:cubicBezTo>
                <a:cubicBezTo>
                  <a:pt x="5389" y="272"/>
                  <a:pt x="5235" y="352"/>
                  <a:pt x="5100" y="352"/>
                </a:cubicBezTo>
                <a:cubicBezTo>
                  <a:pt x="4828" y="352"/>
                  <a:pt x="4698" y="563"/>
                  <a:pt x="4835" y="777"/>
                </a:cubicBezTo>
                <a:cubicBezTo>
                  <a:pt x="4892" y="866"/>
                  <a:pt x="4889" y="983"/>
                  <a:pt x="4830" y="1080"/>
                </a:cubicBezTo>
                <a:cubicBezTo>
                  <a:pt x="4768" y="1181"/>
                  <a:pt x="4768" y="1291"/>
                  <a:pt x="4830" y="1387"/>
                </a:cubicBezTo>
                <a:cubicBezTo>
                  <a:pt x="4892" y="1484"/>
                  <a:pt x="4889" y="1599"/>
                  <a:pt x="4825" y="1703"/>
                </a:cubicBezTo>
                <a:cubicBezTo>
                  <a:pt x="4756" y="1816"/>
                  <a:pt x="4765" y="1904"/>
                  <a:pt x="4850" y="1993"/>
                </a:cubicBezTo>
                <a:cubicBezTo>
                  <a:pt x="4947" y="2095"/>
                  <a:pt x="4934" y="2156"/>
                  <a:pt x="4790" y="2296"/>
                </a:cubicBezTo>
                <a:cubicBezTo>
                  <a:pt x="4690" y="2392"/>
                  <a:pt x="4553" y="2471"/>
                  <a:pt x="4485" y="2471"/>
                </a:cubicBezTo>
                <a:cubicBezTo>
                  <a:pt x="4417" y="2471"/>
                  <a:pt x="4304" y="2530"/>
                  <a:pt x="4234" y="2603"/>
                </a:cubicBezTo>
                <a:cubicBezTo>
                  <a:pt x="4072" y="2774"/>
                  <a:pt x="3739" y="2774"/>
                  <a:pt x="3664" y="2603"/>
                </a:cubicBezTo>
                <a:cubicBezTo>
                  <a:pt x="3589" y="2432"/>
                  <a:pt x="3186" y="2432"/>
                  <a:pt x="3023" y="2603"/>
                </a:cubicBezTo>
                <a:cubicBezTo>
                  <a:pt x="2954" y="2676"/>
                  <a:pt x="2814" y="2739"/>
                  <a:pt x="2713" y="2739"/>
                </a:cubicBezTo>
                <a:cubicBezTo>
                  <a:pt x="2471" y="2739"/>
                  <a:pt x="2433" y="2894"/>
                  <a:pt x="2458" y="3840"/>
                </a:cubicBezTo>
                <a:cubicBezTo>
                  <a:pt x="2480" y="4664"/>
                  <a:pt x="2417" y="4858"/>
                  <a:pt x="2112" y="4858"/>
                </a:cubicBezTo>
                <a:cubicBezTo>
                  <a:pt x="2014" y="4858"/>
                  <a:pt x="1904" y="4917"/>
                  <a:pt x="1872" y="4990"/>
                </a:cubicBezTo>
                <a:cubicBezTo>
                  <a:pt x="1797" y="5161"/>
                  <a:pt x="1464" y="5161"/>
                  <a:pt x="1302" y="4990"/>
                </a:cubicBezTo>
                <a:cubicBezTo>
                  <a:pt x="1232" y="4917"/>
                  <a:pt x="1073" y="4858"/>
                  <a:pt x="946" y="4858"/>
                </a:cubicBezTo>
                <a:cubicBezTo>
                  <a:pt x="820" y="4858"/>
                  <a:pt x="693" y="4917"/>
                  <a:pt x="661" y="4990"/>
                </a:cubicBezTo>
                <a:cubicBezTo>
                  <a:pt x="629" y="5063"/>
                  <a:pt x="512" y="5122"/>
                  <a:pt x="406" y="5122"/>
                </a:cubicBezTo>
                <a:cubicBezTo>
                  <a:pt x="117" y="5122"/>
                  <a:pt x="-75" y="5366"/>
                  <a:pt x="61" y="5556"/>
                </a:cubicBezTo>
                <a:cubicBezTo>
                  <a:pt x="131" y="5655"/>
                  <a:pt x="137" y="5762"/>
                  <a:pt x="76" y="5859"/>
                </a:cubicBezTo>
                <a:cubicBezTo>
                  <a:pt x="15" y="5953"/>
                  <a:pt x="14" y="6061"/>
                  <a:pt x="76" y="6157"/>
                </a:cubicBezTo>
                <a:cubicBezTo>
                  <a:pt x="138" y="6255"/>
                  <a:pt x="137" y="6368"/>
                  <a:pt x="76" y="6469"/>
                </a:cubicBezTo>
                <a:cubicBezTo>
                  <a:pt x="14" y="6570"/>
                  <a:pt x="14" y="6684"/>
                  <a:pt x="76" y="6780"/>
                </a:cubicBezTo>
                <a:cubicBezTo>
                  <a:pt x="138" y="6877"/>
                  <a:pt x="139" y="6988"/>
                  <a:pt x="76" y="7092"/>
                </a:cubicBezTo>
                <a:cubicBezTo>
                  <a:pt x="7" y="7204"/>
                  <a:pt x="12" y="7294"/>
                  <a:pt x="96" y="7382"/>
                </a:cubicBezTo>
                <a:cubicBezTo>
                  <a:pt x="189" y="7480"/>
                  <a:pt x="184" y="7540"/>
                  <a:pt x="81" y="7649"/>
                </a:cubicBezTo>
                <a:cubicBezTo>
                  <a:pt x="28" y="7705"/>
                  <a:pt x="2" y="7747"/>
                  <a:pt x="0" y="7794"/>
                </a:cubicBezTo>
                <a:cubicBezTo>
                  <a:pt x="-1" y="7841"/>
                  <a:pt x="26" y="7892"/>
                  <a:pt x="76" y="7961"/>
                </a:cubicBezTo>
                <a:cubicBezTo>
                  <a:pt x="158" y="8076"/>
                  <a:pt x="164" y="8186"/>
                  <a:pt x="101" y="8286"/>
                </a:cubicBezTo>
                <a:cubicBezTo>
                  <a:pt x="40" y="8380"/>
                  <a:pt x="42" y="8494"/>
                  <a:pt x="106" y="8597"/>
                </a:cubicBezTo>
                <a:cubicBezTo>
                  <a:pt x="173" y="8708"/>
                  <a:pt x="169" y="8795"/>
                  <a:pt x="91" y="8878"/>
                </a:cubicBezTo>
                <a:cubicBezTo>
                  <a:pt x="4" y="8969"/>
                  <a:pt x="4" y="9049"/>
                  <a:pt x="91" y="9190"/>
                </a:cubicBezTo>
                <a:cubicBezTo>
                  <a:pt x="177" y="9330"/>
                  <a:pt x="178" y="9405"/>
                  <a:pt x="91" y="9497"/>
                </a:cubicBezTo>
                <a:cubicBezTo>
                  <a:pt x="11" y="9581"/>
                  <a:pt x="2" y="9670"/>
                  <a:pt x="71" y="9778"/>
                </a:cubicBezTo>
                <a:cubicBezTo>
                  <a:pt x="135" y="9878"/>
                  <a:pt x="137" y="9993"/>
                  <a:pt x="76" y="10094"/>
                </a:cubicBezTo>
                <a:cubicBezTo>
                  <a:pt x="15" y="10193"/>
                  <a:pt x="19" y="10308"/>
                  <a:pt x="81" y="10410"/>
                </a:cubicBezTo>
                <a:cubicBezTo>
                  <a:pt x="137" y="10501"/>
                  <a:pt x="140" y="10620"/>
                  <a:pt x="91" y="10690"/>
                </a:cubicBezTo>
                <a:cubicBezTo>
                  <a:pt x="40" y="10761"/>
                  <a:pt x="47" y="10885"/>
                  <a:pt x="106" y="10980"/>
                </a:cubicBezTo>
                <a:cubicBezTo>
                  <a:pt x="177" y="11096"/>
                  <a:pt x="165" y="11184"/>
                  <a:pt x="76" y="11278"/>
                </a:cubicBezTo>
                <a:cubicBezTo>
                  <a:pt x="25" y="11332"/>
                  <a:pt x="1" y="11372"/>
                  <a:pt x="0" y="11419"/>
                </a:cubicBezTo>
                <a:cubicBezTo>
                  <a:pt x="0" y="11465"/>
                  <a:pt x="25" y="11519"/>
                  <a:pt x="76" y="11590"/>
                </a:cubicBezTo>
                <a:cubicBezTo>
                  <a:pt x="170" y="11722"/>
                  <a:pt x="172" y="11798"/>
                  <a:pt x="86" y="11888"/>
                </a:cubicBezTo>
                <a:cubicBezTo>
                  <a:pt x="7" y="11971"/>
                  <a:pt x="2" y="12057"/>
                  <a:pt x="71" y="12165"/>
                </a:cubicBezTo>
                <a:cubicBezTo>
                  <a:pt x="137" y="12268"/>
                  <a:pt x="141" y="12378"/>
                  <a:pt x="76" y="12485"/>
                </a:cubicBezTo>
                <a:cubicBezTo>
                  <a:pt x="8" y="12596"/>
                  <a:pt x="12" y="12683"/>
                  <a:pt x="91" y="12766"/>
                </a:cubicBezTo>
                <a:cubicBezTo>
                  <a:pt x="177" y="12857"/>
                  <a:pt x="177" y="12937"/>
                  <a:pt x="91" y="13078"/>
                </a:cubicBezTo>
                <a:cubicBezTo>
                  <a:pt x="4" y="13220"/>
                  <a:pt x="5" y="13298"/>
                  <a:pt x="96" y="13394"/>
                </a:cubicBezTo>
                <a:cubicBezTo>
                  <a:pt x="189" y="13492"/>
                  <a:pt x="189" y="13550"/>
                  <a:pt x="96" y="13648"/>
                </a:cubicBezTo>
                <a:cubicBezTo>
                  <a:pt x="5" y="13744"/>
                  <a:pt x="4" y="13818"/>
                  <a:pt x="91" y="13960"/>
                </a:cubicBezTo>
                <a:cubicBezTo>
                  <a:pt x="177" y="14100"/>
                  <a:pt x="177" y="14181"/>
                  <a:pt x="91" y="14271"/>
                </a:cubicBezTo>
                <a:cubicBezTo>
                  <a:pt x="6" y="14360"/>
                  <a:pt x="3" y="14440"/>
                  <a:pt x="86" y="14574"/>
                </a:cubicBezTo>
                <a:cubicBezTo>
                  <a:pt x="227" y="14806"/>
                  <a:pt x="508" y="14807"/>
                  <a:pt x="671" y="14578"/>
                </a:cubicBezTo>
                <a:cubicBezTo>
                  <a:pt x="831" y="14354"/>
                  <a:pt x="1019" y="14354"/>
                  <a:pt x="1252" y="14578"/>
                </a:cubicBezTo>
                <a:cubicBezTo>
                  <a:pt x="1490" y="14808"/>
                  <a:pt x="1681" y="14802"/>
                  <a:pt x="1912" y="14556"/>
                </a:cubicBezTo>
                <a:cubicBezTo>
                  <a:pt x="2064" y="14395"/>
                  <a:pt x="2134" y="14376"/>
                  <a:pt x="2283" y="14456"/>
                </a:cubicBezTo>
                <a:cubicBezTo>
                  <a:pt x="2444" y="14542"/>
                  <a:pt x="2468" y="14695"/>
                  <a:pt x="2478" y="15737"/>
                </a:cubicBezTo>
                <a:cubicBezTo>
                  <a:pt x="2484" y="16388"/>
                  <a:pt x="2495" y="16971"/>
                  <a:pt x="2503" y="17031"/>
                </a:cubicBezTo>
                <a:cubicBezTo>
                  <a:pt x="2525" y="17202"/>
                  <a:pt x="2869" y="17163"/>
                  <a:pt x="3073" y="16966"/>
                </a:cubicBezTo>
                <a:cubicBezTo>
                  <a:pt x="3174" y="16868"/>
                  <a:pt x="3316" y="16790"/>
                  <a:pt x="3389" y="16790"/>
                </a:cubicBezTo>
                <a:cubicBezTo>
                  <a:pt x="3461" y="16790"/>
                  <a:pt x="3569" y="16868"/>
                  <a:pt x="3629" y="16966"/>
                </a:cubicBezTo>
                <a:cubicBezTo>
                  <a:pt x="3688" y="17063"/>
                  <a:pt x="3827" y="17141"/>
                  <a:pt x="3934" y="17141"/>
                </a:cubicBezTo>
                <a:cubicBezTo>
                  <a:pt x="4041" y="17141"/>
                  <a:pt x="4175" y="17063"/>
                  <a:pt x="4234" y="16966"/>
                </a:cubicBezTo>
                <a:cubicBezTo>
                  <a:pt x="4366" y="16751"/>
                  <a:pt x="4514" y="16744"/>
                  <a:pt x="4755" y="16935"/>
                </a:cubicBezTo>
                <a:cubicBezTo>
                  <a:pt x="4894" y="17045"/>
                  <a:pt x="4913" y="17115"/>
                  <a:pt x="4835" y="17242"/>
                </a:cubicBezTo>
                <a:cubicBezTo>
                  <a:pt x="4769" y="17350"/>
                  <a:pt x="4767" y="17465"/>
                  <a:pt x="4830" y="17562"/>
                </a:cubicBezTo>
                <a:cubicBezTo>
                  <a:pt x="4892" y="17659"/>
                  <a:pt x="4892" y="17769"/>
                  <a:pt x="4830" y="17870"/>
                </a:cubicBezTo>
                <a:cubicBezTo>
                  <a:pt x="4768" y="17970"/>
                  <a:pt x="4768" y="18085"/>
                  <a:pt x="4830" y="18181"/>
                </a:cubicBezTo>
                <a:cubicBezTo>
                  <a:pt x="4892" y="18278"/>
                  <a:pt x="4889" y="18389"/>
                  <a:pt x="4825" y="18493"/>
                </a:cubicBezTo>
                <a:cubicBezTo>
                  <a:pt x="4757" y="18604"/>
                  <a:pt x="4761" y="18695"/>
                  <a:pt x="4840" y="18778"/>
                </a:cubicBezTo>
                <a:cubicBezTo>
                  <a:pt x="4926" y="18869"/>
                  <a:pt x="4926" y="18945"/>
                  <a:pt x="4840" y="19085"/>
                </a:cubicBezTo>
                <a:cubicBezTo>
                  <a:pt x="4753" y="19227"/>
                  <a:pt x="4759" y="19305"/>
                  <a:pt x="4850" y="19401"/>
                </a:cubicBezTo>
                <a:cubicBezTo>
                  <a:pt x="5022" y="19583"/>
                  <a:pt x="5324" y="19559"/>
                  <a:pt x="5450" y="19353"/>
                </a:cubicBezTo>
                <a:cubicBezTo>
                  <a:pt x="5510" y="19256"/>
                  <a:pt x="5625" y="19177"/>
                  <a:pt x="5706" y="19177"/>
                </a:cubicBezTo>
                <a:cubicBezTo>
                  <a:pt x="5787" y="19177"/>
                  <a:pt x="5906" y="19256"/>
                  <a:pt x="5976" y="19353"/>
                </a:cubicBezTo>
                <a:cubicBezTo>
                  <a:pt x="6045" y="19450"/>
                  <a:pt x="6208" y="19528"/>
                  <a:pt x="6331" y="19528"/>
                </a:cubicBezTo>
                <a:cubicBezTo>
                  <a:pt x="6455" y="19528"/>
                  <a:pt x="6602" y="19450"/>
                  <a:pt x="6662" y="19353"/>
                </a:cubicBezTo>
                <a:cubicBezTo>
                  <a:pt x="6721" y="19256"/>
                  <a:pt x="6836" y="19177"/>
                  <a:pt x="6917" y="19177"/>
                </a:cubicBezTo>
                <a:cubicBezTo>
                  <a:pt x="6998" y="19177"/>
                  <a:pt x="7123" y="19256"/>
                  <a:pt x="7192" y="19353"/>
                </a:cubicBezTo>
                <a:cubicBezTo>
                  <a:pt x="7340" y="19560"/>
                  <a:pt x="7729" y="19588"/>
                  <a:pt x="7813" y="19397"/>
                </a:cubicBezTo>
                <a:cubicBezTo>
                  <a:pt x="7845" y="19324"/>
                  <a:pt x="7957" y="19265"/>
                  <a:pt x="8063" y="19265"/>
                </a:cubicBezTo>
                <a:cubicBezTo>
                  <a:pt x="8169" y="19265"/>
                  <a:pt x="8314" y="19324"/>
                  <a:pt x="8383" y="19397"/>
                </a:cubicBezTo>
                <a:cubicBezTo>
                  <a:pt x="8559" y="19582"/>
                  <a:pt x="8785" y="19560"/>
                  <a:pt x="9059" y="19335"/>
                </a:cubicBezTo>
                <a:lnTo>
                  <a:pt x="9294" y="19147"/>
                </a:lnTo>
                <a:lnTo>
                  <a:pt x="9524" y="19335"/>
                </a:lnTo>
                <a:cubicBezTo>
                  <a:pt x="9816" y="19575"/>
                  <a:pt x="10059" y="19583"/>
                  <a:pt x="10200" y="19353"/>
                </a:cubicBezTo>
                <a:cubicBezTo>
                  <a:pt x="10259" y="19256"/>
                  <a:pt x="10374" y="19177"/>
                  <a:pt x="10455" y="19177"/>
                </a:cubicBezTo>
                <a:cubicBezTo>
                  <a:pt x="10536" y="19177"/>
                  <a:pt x="10661" y="19256"/>
                  <a:pt x="10730" y="19353"/>
                </a:cubicBezTo>
                <a:cubicBezTo>
                  <a:pt x="10800" y="19450"/>
                  <a:pt x="10948" y="19528"/>
                  <a:pt x="11061" y="19528"/>
                </a:cubicBezTo>
                <a:cubicBezTo>
                  <a:pt x="11173" y="19528"/>
                  <a:pt x="11321" y="19450"/>
                  <a:pt x="11391" y="19353"/>
                </a:cubicBezTo>
                <a:cubicBezTo>
                  <a:pt x="11460" y="19256"/>
                  <a:pt x="11585" y="19177"/>
                  <a:pt x="11666" y="19177"/>
                </a:cubicBezTo>
                <a:cubicBezTo>
                  <a:pt x="11747" y="19177"/>
                  <a:pt x="11862" y="19256"/>
                  <a:pt x="11921" y="19353"/>
                </a:cubicBezTo>
                <a:cubicBezTo>
                  <a:pt x="11981" y="19450"/>
                  <a:pt x="12128" y="19528"/>
                  <a:pt x="12252" y="19528"/>
                </a:cubicBezTo>
                <a:cubicBezTo>
                  <a:pt x="12375" y="19528"/>
                  <a:pt x="12538" y="19450"/>
                  <a:pt x="12607" y="19353"/>
                </a:cubicBezTo>
                <a:cubicBezTo>
                  <a:pt x="12676" y="19256"/>
                  <a:pt x="12796" y="19177"/>
                  <a:pt x="12877" y="19177"/>
                </a:cubicBezTo>
                <a:cubicBezTo>
                  <a:pt x="12958" y="19177"/>
                  <a:pt x="13073" y="19256"/>
                  <a:pt x="13132" y="19353"/>
                </a:cubicBezTo>
                <a:cubicBezTo>
                  <a:pt x="13273" y="19583"/>
                  <a:pt x="13516" y="19575"/>
                  <a:pt x="13808" y="19335"/>
                </a:cubicBezTo>
                <a:lnTo>
                  <a:pt x="14043" y="19147"/>
                </a:lnTo>
                <a:lnTo>
                  <a:pt x="14279" y="19335"/>
                </a:lnTo>
                <a:cubicBezTo>
                  <a:pt x="14570" y="19574"/>
                  <a:pt x="14702" y="19576"/>
                  <a:pt x="15039" y="19344"/>
                </a:cubicBezTo>
                <a:lnTo>
                  <a:pt x="15304" y="19164"/>
                </a:lnTo>
                <a:lnTo>
                  <a:pt x="15475" y="19344"/>
                </a:lnTo>
                <a:cubicBezTo>
                  <a:pt x="15688" y="19574"/>
                  <a:pt x="15981" y="19580"/>
                  <a:pt x="16140" y="19357"/>
                </a:cubicBezTo>
                <a:cubicBezTo>
                  <a:pt x="16207" y="19264"/>
                  <a:pt x="16363" y="19176"/>
                  <a:pt x="16491" y="19160"/>
                </a:cubicBezTo>
                <a:cubicBezTo>
                  <a:pt x="16713" y="19132"/>
                  <a:pt x="16726" y="19097"/>
                  <a:pt x="16726" y="18317"/>
                </a:cubicBezTo>
                <a:cubicBezTo>
                  <a:pt x="16726" y="17433"/>
                  <a:pt x="16858" y="17136"/>
                  <a:pt x="17086" y="17510"/>
                </a:cubicBezTo>
                <a:cubicBezTo>
                  <a:pt x="17156" y="17624"/>
                  <a:pt x="17283" y="17767"/>
                  <a:pt x="17371" y="17826"/>
                </a:cubicBezTo>
                <a:cubicBezTo>
                  <a:pt x="17460" y="17885"/>
                  <a:pt x="17504" y="17934"/>
                  <a:pt x="17466" y="17935"/>
                </a:cubicBezTo>
                <a:cubicBezTo>
                  <a:pt x="17429" y="17937"/>
                  <a:pt x="17496" y="18037"/>
                  <a:pt x="17617" y="18155"/>
                </a:cubicBezTo>
                <a:cubicBezTo>
                  <a:pt x="17900" y="18433"/>
                  <a:pt x="17968" y="18366"/>
                  <a:pt x="17727" y="18050"/>
                </a:cubicBezTo>
                <a:cubicBezTo>
                  <a:pt x="17624" y="17914"/>
                  <a:pt x="17552" y="17756"/>
                  <a:pt x="17567" y="17694"/>
                </a:cubicBezTo>
                <a:cubicBezTo>
                  <a:pt x="17581" y="17633"/>
                  <a:pt x="17544" y="17593"/>
                  <a:pt x="17481" y="17606"/>
                </a:cubicBezTo>
                <a:cubicBezTo>
                  <a:pt x="17419" y="17619"/>
                  <a:pt x="17299" y="17548"/>
                  <a:pt x="17221" y="17448"/>
                </a:cubicBezTo>
                <a:cubicBezTo>
                  <a:pt x="17098" y="17292"/>
                  <a:pt x="17101" y="17240"/>
                  <a:pt x="17236" y="17071"/>
                </a:cubicBezTo>
                <a:cubicBezTo>
                  <a:pt x="17417" y="16846"/>
                  <a:pt x="17706" y="16819"/>
                  <a:pt x="17887" y="17010"/>
                </a:cubicBezTo>
                <a:cubicBezTo>
                  <a:pt x="18061" y="17193"/>
                  <a:pt x="18325" y="17176"/>
                  <a:pt x="18542" y="16966"/>
                </a:cubicBezTo>
                <a:cubicBezTo>
                  <a:pt x="18643" y="16868"/>
                  <a:pt x="18779" y="16790"/>
                  <a:pt x="18843" y="16790"/>
                </a:cubicBezTo>
                <a:cubicBezTo>
                  <a:pt x="19066" y="16790"/>
                  <a:pt x="19199" y="16595"/>
                  <a:pt x="19093" y="16421"/>
                </a:cubicBezTo>
                <a:cubicBezTo>
                  <a:pt x="19028" y="16316"/>
                  <a:pt x="19026" y="16203"/>
                  <a:pt x="19088" y="16106"/>
                </a:cubicBezTo>
                <a:cubicBezTo>
                  <a:pt x="19150" y="16009"/>
                  <a:pt x="19150" y="15895"/>
                  <a:pt x="19088" y="15794"/>
                </a:cubicBezTo>
                <a:cubicBezTo>
                  <a:pt x="19026" y="15693"/>
                  <a:pt x="19026" y="15583"/>
                  <a:pt x="19088" y="15487"/>
                </a:cubicBezTo>
                <a:cubicBezTo>
                  <a:pt x="19150" y="15390"/>
                  <a:pt x="19147" y="15275"/>
                  <a:pt x="19083" y="15171"/>
                </a:cubicBezTo>
                <a:cubicBezTo>
                  <a:pt x="18962" y="14973"/>
                  <a:pt x="19137" y="14758"/>
                  <a:pt x="19413" y="14758"/>
                </a:cubicBezTo>
                <a:cubicBezTo>
                  <a:pt x="19516" y="14758"/>
                  <a:pt x="19649" y="14676"/>
                  <a:pt x="19709" y="14578"/>
                </a:cubicBezTo>
                <a:cubicBezTo>
                  <a:pt x="19848" y="14351"/>
                  <a:pt x="20175" y="14351"/>
                  <a:pt x="20314" y="14578"/>
                </a:cubicBezTo>
                <a:cubicBezTo>
                  <a:pt x="20374" y="14676"/>
                  <a:pt x="20498" y="14758"/>
                  <a:pt x="20594" y="14758"/>
                </a:cubicBezTo>
                <a:cubicBezTo>
                  <a:pt x="20690" y="14758"/>
                  <a:pt x="20830" y="14676"/>
                  <a:pt x="20900" y="14578"/>
                </a:cubicBezTo>
                <a:cubicBezTo>
                  <a:pt x="20969" y="14481"/>
                  <a:pt x="21113" y="14403"/>
                  <a:pt x="21220" y="14403"/>
                </a:cubicBezTo>
                <a:cubicBezTo>
                  <a:pt x="21327" y="14403"/>
                  <a:pt x="21431" y="14334"/>
                  <a:pt x="21455" y="14249"/>
                </a:cubicBezTo>
                <a:cubicBezTo>
                  <a:pt x="21525" y="14003"/>
                  <a:pt x="21481" y="11595"/>
                  <a:pt x="21405" y="11529"/>
                </a:cubicBezTo>
                <a:cubicBezTo>
                  <a:pt x="21367" y="11496"/>
                  <a:pt x="21390" y="11376"/>
                  <a:pt x="21450" y="11261"/>
                </a:cubicBezTo>
                <a:cubicBezTo>
                  <a:pt x="21490" y="11184"/>
                  <a:pt x="21507" y="11121"/>
                  <a:pt x="21505" y="11068"/>
                </a:cubicBezTo>
                <a:cubicBezTo>
                  <a:pt x="21503" y="11015"/>
                  <a:pt x="21480" y="10970"/>
                  <a:pt x="21435" y="10923"/>
                </a:cubicBezTo>
                <a:cubicBezTo>
                  <a:pt x="21369" y="10853"/>
                  <a:pt x="21354" y="10776"/>
                  <a:pt x="21400" y="10752"/>
                </a:cubicBezTo>
                <a:cubicBezTo>
                  <a:pt x="21446" y="10727"/>
                  <a:pt x="21478" y="9399"/>
                  <a:pt x="21475" y="7803"/>
                </a:cubicBezTo>
                <a:lnTo>
                  <a:pt x="21470" y="4902"/>
                </a:lnTo>
                <a:lnTo>
                  <a:pt x="21230" y="4871"/>
                </a:lnTo>
                <a:cubicBezTo>
                  <a:pt x="21086" y="4854"/>
                  <a:pt x="20953" y="4897"/>
                  <a:pt x="20900" y="4981"/>
                </a:cubicBezTo>
                <a:cubicBezTo>
                  <a:pt x="20786" y="5159"/>
                  <a:pt x="20479" y="5164"/>
                  <a:pt x="20314" y="4990"/>
                </a:cubicBezTo>
                <a:cubicBezTo>
                  <a:pt x="20152" y="4819"/>
                  <a:pt x="19744" y="4819"/>
                  <a:pt x="19668" y="4990"/>
                </a:cubicBezTo>
                <a:cubicBezTo>
                  <a:pt x="19594" y="5159"/>
                  <a:pt x="19261" y="5161"/>
                  <a:pt x="19103" y="4994"/>
                </a:cubicBezTo>
                <a:cubicBezTo>
                  <a:pt x="19019" y="4906"/>
                  <a:pt x="19013" y="4818"/>
                  <a:pt x="19083" y="4709"/>
                </a:cubicBezTo>
                <a:cubicBezTo>
                  <a:pt x="19148" y="4608"/>
                  <a:pt x="19150" y="4495"/>
                  <a:pt x="19088" y="4393"/>
                </a:cubicBezTo>
                <a:cubicBezTo>
                  <a:pt x="19026" y="4292"/>
                  <a:pt x="19026" y="4182"/>
                  <a:pt x="19088" y="4086"/>
                </a:cubicBezTo>
                <a:cubicBezTo>
                  <a:pt x="19150" y="3990"/>
                  <a:pt x="19150" y="3875"/>
                  <a:pt x="19088" y="3774"/>
                </a:cubicBezTo>
                <a:cubicBezTo>
                  <a:pt x="19026" y="3674"/>
                  <a:pt x="19026" y="3564"/>
                  <a:pt x="19088" y="3467"/>
                </a:cubicBezTo>
                <a:cubicBezTo>
                  <a:pt x="19149" y="3371"/>
                  <a:pt x="19149" y="3259"/>
                  <a:pt x="19088" y="3160"/>
                </a:cubicBezTo>
                <a:cubicBezTo>
                  <a:pt x="19027" y="3060"/>
                  <a:pt x="19029" y="2944"/>
                  <a:pt x="19093" y="2840"/>
                </a:cubicBezTo>
                <a:cubicBezTo>
                  <a:pt x="19281" y="2532"/>
                  <a:pt x="18757" y="2325"/>
                  <a:pt x="18492" y="2603"/>
                </a:cubicBezTo>
                <a:cubicBezTo>
                  <a:pt x="18330" y="2774"/>
                  <a:pt x="17997" y="2774"/>
                  <a:pt x="17922" y="2603"/>
                </a:cubicBezTo>
                <a:cubicBezTo>
                  <a:pt x="17844" y="2425"/>
                  <a:pt x="17492" y="2438"/>
                  <a:pt x="17256" y="2625"/>
                </a:cubicBezTo>
                <a:cubicBezTo>
                  <a:pt x="17111" y="2739"/>
                  <a:pt x="17026" y="2749"/>
                  <a:pt x="16896" y="2677"/>
                </a:cubicBezTo>
                <a:cubicBezTo>
                  <a:pt x="16749" y="2596"/>
                  <a:pt x="16722" y="2415"/>
                  <a:pt x="16721" y="1400"/>
                </a:cubicBezTo>
                <a:cubicBezTo>
                  <a:pt x="16720" y="749"/>
                  <a:pt x="16685" y="167"/>
                  <a:pt x="16641" y="106"/>
                </a:cubicBezTo>
                <a:cubicBezTo>
                  <a:pt x="16585" y="29"/>
                  <a:pt x="16475" y="-4"/>
                  <a:pt x="16370" y="0"/>
                </a:cubicBezTo>
                <a:cubicBezTo>
                  <a:pt x="16266" y="5"/>
                  <a:pt x="16166" y="47"/>
                  <a:pt x="16130" y="128"/>
                </a:cubicBezTo>
                <a:cubicBezTo>
                  <a:pt x="16055" y="299"/>
                  <a:pt x="15722" y="299"/>
                  <a:pt x="15560" y="128"/>
                </a:cubicBezTo>
                <a:cubicBezTo>
                  <a:pt x="15479" y="43"/>
                  <a:pt x="15371" y="0"/>
                  <a:pt x="15259" y="0"/>
                </a:cubicBezTo>
                <a:cubicBezTo>
                  <a:pt x="15148" y="0"/>
                  <a:pt x="15035" y="43"/>
                  <a:pt x="14954" y="128"/>
                </a:cubicBezTo>
                <a:cubicBezTo>
                  <a:pt x="14885" y="201"/>
                  <a:pt x="14746" y="264"/>
                  <a:pt x="14649" y="264"/>
                </a:cubicBezTo>
                <a:cubicBezTo>
                  <a:pt x="14551" y="264"/>
                  <a:pt x="14418" y="201"/>
                  <a:pt x="14349" y="128"/>
                </a:cubicBezTo>
                <a:cubicBezTo>
                  <a:pt x="14167" y="-64"/>
                  <a:pt x="13889" y="-31"/>
                  <a:pt x="13713" y="198"/>
                </a:cubicBezTo>
                <a:lnTo>
                  <a:pt x="13563" y="395"/>
                </a:lnTo>
                <a:lnTo>
                  <a:pt x="13253" y="198"/>
                </a:lnTo>
                <a:cubicBezTo>
                  <a:pt x="12871" y="-46"/>
                  <a:pt x="12756" y="-54"/>
                  <a:pt x="12542" y="172"/>
                </a:cubicBezTo>
                <a:cubicBezTo>
                  <a:pt x="12389" y="332"/>
                  <a:pt x="12352" y="337"/>
                  <a:pt x="12122" y="220"/>
                </a:cubicBezTo>
                <a:cubicBezTo>
                  <a:pt x="11983" y="149"/>
                  <a:pt x="11809" y="68"/>
                  <a:pt x="11736" y="36"/>
                </a:cubicBezTo>
                <a:cubicBezTo>
                  <a:pt x="11664" y="3"/>
                  <a:pt x="11502" y="59"/>
                  <a:pt x="11376" y="163"/>
                </a:cubicBezTo>
                <a:cubicBezTo>
                  <a:pt x="11090" y="397"/>
                  <a:pt x="10947" y="398"/>
                  <a:pt x="10785" y="172"/>
                </a:cubicBezTo>
                <a:cubicBezTo>
                  <a:pt x="10636" y="-38"/>
                  <a:pt x="10375" y="-57"/>
                  <a:pt x="10200" y="128"/>
                </a:cubicBezTo>
                <a:cubicBezTo>
                  <a:pt x="10037" y="299"/>
                  <a:pt x="9604" y="299"/>
                  <a:pt x="9529" y="128"/>
                </a:cubicBezTo>
                <a:cubicBezTo>
                  <a:pt x="9492" y="42"/>
                  <a:pt x="9400" y="0"/>
                  <a:pt x="9294" y="0"/>
                </a:cubicBezTo>
                <a:cubicBezTo>
                  <a:pt x="9188" y="0"/>
                  <a:pt x="9070" y="42"/>
                  <a:pt x="8989" y="128"/>
                </a:cubicBezTo>
                <a:cubicBezTo>
                  <a:pt x="8827" y="298"/>
                  <a:pt x="8544" y="298"/>
                  <a:pt x="8383" y="128"/>
                </a:cubicBezTo>
                <a:cubicBezTo>
                  <a:pt x="8302" y="42"/>
                  <a:pt x="8184" y="0"/>
                  <a:pt x="8078" y="0"/>
                </a:cubicBezTo>
                <a:close/>
                <a:moveTo>
                  <a:pt x="18628" y="18752"/>
                </a:moveTo>
                <a:cubicBezTo>
                  <a:pt x="18479" y="18767"/>
                  <a:pt x="18341" y="18820"/>
                  <a:pt x="18322" y="18870"/>
                </a:cubicBezTo>
                <a:cubicBezTo>
                  <a:pt x="18303" y="18921"/>
                  <a:pt x="18425" y="18969"/>
                  <a:pt x="18592" y="18980"/>
                </a:cubicBezTo>
                <a:cubicBezTo>
                  <a:pt x="18813" y="18995"/>
                  <a:pt x="18898" y="18962"/>
                  <a:pt x="18898" y="18861"/>
                </a:cubicBezTo>
                <a:cubicBezTo>
                  <a:pt x="18898" y="18762"/>
                  <a:pt x="18820" y="18732"/>
                  <a:pt x="18628" y="18752"/>
                </a:cubicBezTo>
                <a:close/>
                <a:moveTo>
                  <a:pt x="18592" y="19353"/>
                </a:moveTo>
                <a:cubicBezTo>
                  <a:pt x="18537" y="19353"/>
                  <a:pt x="18492" y="19392"/>
                  <a:pt x="18492" y="19441"/>
                </a:cubicBezTo>
                <a:cubicBezTo>
                  <a:pt x="18492" y="19489"/>
                  <a:pt x="18537" y="19528"/>
                  <a:pt x="18592" y="19528"/>
                </a:cubicBezTo>
                <a:cubicBezTo>
                  <a:pt x="18648" y="19528"/>
                  <a:pt x="18698" y="19489"/>
                  <a:pt x="18698" y="19441"/>
                </a:cubicBezTo>
                <a:cubicBezTo>
                  <a:pt x="18698" y="19392"/>
                  <a:pt x="18648" y="19353"/>
                  <a:pt x="18592" y="19353"/>
                </a:cubicBezTo>
                <a:close/>
                <a:moveTo>
                  <a:pt x="11381" y="20235"/>
                </a:moveTo>
                <a:cubicBezTo>
                  <a:pt x="11179" y="20235"/>
                  <a:pt x="10989" y="20531"/>
                  <a:pt x="11071" y="20718"/>
                </a:cubicBezTo>
                <a:cubicBezTo>
                  <a:pt x="11153" y="20906"/>
                  <a:pt x="11588" y="20894"/>
                  <a:pt x="11706" y="20700"/>
                </a:cubicBezTo>
                <a:cubicBezTo>
                  <a:pt x="11821" y="20513"/>
                  <a:pt x="11626" y="20235"/>
                  <a:pt x="11381" y="20235"/>
                </a:cubicBezTo>
                <a:close/>
                <a:moveTo>
                  <a:pt x="7627" y="20323"/>
                </a:moveTo>
                <a:cubicBezTo>
                  <a:pt x="7374" y="20323"/>
                  <a:pt x="7238" y="20507"/>
                  <a:pt x="7332" y="20722"/>
                </a:cubicBezTo>
                <a:cubicBezTo>
                  <a:pt x="7419" y="20920"/>
                  <a:pt x="7852" y="20888"/>
                  <a:pt x="7928" y="20678"/>
                </a:cubicBezTo>
                <a:cubicBezTo>
                  <a:pt x="8014" y="20442"/>
                  <a:pt x="7912" y="20323"/>
                  <a:pt x="7627" y="20323"/>
                </a:cubicBezTo>
                <a:close/>
                <a:moveTo>
                  <a:pt x="10145" y="20323"/>
                </a:moveTo>
                <a:cubicBezTo>
                  <a:pt x="9860" y="20323"/>
                  <a:pt x="9764" y="20442"/>
                  <a:pt x="9849" y="20678"/>
                </a:cubicBezTo>
                <a:cubicBezTo>
                  <a:pt x="9926" y="20888"/>
                  <a:pt x="10353" y="20920"/>
                  <a:pt x="10440" y="20722"/>
                </a:cubicBezTo>
                <a:cubicBezTo>
                  <a:pt x="10534" y="20507"/>
                  <a:pt x="10398" y="20323"/>
                  <a:pt x="10145" y="20323"/>
                </a:cubicBezTo>
                <a:close/>
                <a:moveTo>
                  <a:pt x="12672" y="20323"/>
                </a:moveTo>
                <a:cubicBezTo>
                  <a:pt x="12406" y="20323"/>
                  <a:pt x="12266" y="20503"/>
                  <a:pt x="12362" y="20722"/>
                </a:cubicBezTo>
                <a:cubicBezTo>
                  <a:pt x="12449" y="20921"/>
                  <a:pt x="12906" y="20889"/>
                  <a:pt x="12982" y="20678"/>
                </a:cubicBezTo>
                <a:cubicBezTo>
                  <a:pt x="13069" y="20439"/>
                  <a:pt x="12970" y="20323"/>
                  <a:pt x="12672" y="20323"/>
                </a:cubicBezTo>
                <a:close/>
                <a:moveTo>
                  <a:pt x="6431" y="20331"/>
                </a:moveTo>
                <a:cubicBezTo>
                  <a:pt x="6182" y="20286"/>
                  <a:pt x="5925" y="20460"/>
                  <a:pt x="6066" y="20691"/>
                </a:cubicBezTo>
                <a:cubicBezTo>
                  <a:pt x="6187" y="20888"/>
                  <a:pt x="6489" y="20904"/>
                  <a:pt x="6662" y="20722"/>
                </a:cubicBezTo>
                <a:cubicBezTo>
                  <a:pt x="6762" y="20616"/>
                  <a:pt x="6762" y="20564"/>
                  <a:pt x="6662" y="20459"/>
                </a:cubicBezTo>
                <a:cubicBezTo>
                  <a:pt x="6596" y="20389"/>
                  <a:pt x="6515" y="20347"/>
                  <a:pt x="6431" y="20331"/>
                </a:cubicBezTo>
                <a:close/>
                <a:moveTo>
                  <a:pt x="8874" y="20340"/>
                </a:moveTo>
                <a:cubicBezTo>
                  <a:pt x="8568" y="20309"/>
                  <a:pt x="8409" y="20541"/>
                  <a:pt x="8598" y="20740"/>
                </a:cubicBezTo>
                <a:cubicBezTo>
                  <a:pt x="8792" y="20944"/>
                  <a:pt x="9139" y="20848"/>
                  <a:pt x="9139" y="20590"/>
                </a:cubicBezTo>
                <a:cubicBezTo>
                  <a:pt x="9139" y="20418"/>
                  <a:pt x="9081" y="20361"/>
                  <a:pt x="8874" y="20340"/>
                </a:cubicBezTo>
                <a:close/>
                <a:moveTo>
                  <a:pt x="13933" y="20340"/>
                </a:moveTo>
                <a:cubicBezTo>
                  <a:pt x="13649" y="20311"/>
                  <a:pt x="13497" y="20486"/>
                  <a:pt x="13603" y="20726"/>
                </a:cubicBezTo>
                <a:cubicBezTo>
                  <a:pt x="13641" y="20813"/>
                  <a:pt x="13765" y="20853"/>
                  <a:pt x="13933" y="20836"/>
                </a:cubicBezTo>
                <a:cubicBezTo>
                  <a:pt x="14140" y="20815"/>
                  <a:pt x="14198" y="20763"/>
                  <a:pt x="14198" y="20590"/>
                </a:cubicBezTo>
                <a:cubicBezTo>
                  <a:pt x="14198" y="20418"/>
                  <a:pt x="14140" y="20361"/>
                  <a:pt x="13933" y="20340"/>
                </a:cubicBezTo>
                <a:close/>
                <a:moveTo>
                  <a:pt x="20774" y="20437"/>
                </a:moveTo>
                <a:cubicBezTo>
                  <a:pt x="20648" y="20432"/>
                  <a:pt x="20517" y="20464"/>
                  <a:pt x="20484" y="20538"/>
                </a:cubicBezTo>
                <a:cubicBezTo>
                  <a:pt x="20457" y="20600"/>
                  <a:pt x="20554" y="20649"/>
                  <a:pt x="20729" y="20661"/>
                </a:cubicBezTo>
                <a:cubicBezTo>
                  <a:pt x="20922" y="20673"/>
                  <a:pt x="21020" y="20641"/>
                  <a:pt x="21020" y="20560"/>
                </a:cubicBezTo>
                <a:cubicBezTo>
                  <a:pt x="21020" y="20485"/>
                  <a:pt x="20901" y="20441"/>
                  <a:pt x="20774" y="20437"/>
                </a:cubicBezTo>
                <a:close/>
                <a:moveTo>
                  <a:pt x="19909" y="20503"/>
                </a:moveTo>
                <a:cubicBezTo>
                  <a:pt x="19853" y="20503"/>
                  <a:pt x="19809" y="20542"/>
                  <a:pt x="19809" y="20590"/>
                </a:cubicBezTo>
                <a:cubicBezTo>
                  <a:pt x="19809" y="20639"/>
                  <a:pt x="19853" y="20678"/>
                  <a:pt x="19909" y="20678"/>
                </a:cubicBezTo>
                <a:cubicBezTo>
                  <a:pt x="19964" y="20678"/>
                  <a:pt x="20009" y="20639"/>
                  <a:pt x="20009" y="20590"/>
                </a:cubicBezTo>
                <a:cubicBezTo>
                  <a:pt x="20009" y="20542"/>
                  <a:pt x="19964" y="20503"/>
                  <a:pt x="19909" y="20503"/>
                </a:cubicBezTo>
                <a:close/>
                <a:moveTo>
                  <a:pt x="7582" y="21117"/>
                </a:moveTo>
                <a:cubicBezTo>
                  <a:pt x="7561" y="21115"/>
                  <a:pt x="7533" y="21125"/>
                  <a:pt x="7507" y="21148"/>
                </a:cubicBezTo>
                <a:cubicBezTo>
                  <a:pt x="7473" y="21178"/>
                  <a:pt x="7484" y="21271"/>
                  <a:pt x="7527" y="21358"/>
                </a:cubicBezTo>
                <a:cubicBezTo>
                  <a:pt x="7603" y="21510"/>
                  <a:pt x="7606" y="21508"/>
                  <a:pt x="7647" y="21354"/>
                </a:cubicBezTo>
                <a:cubicBezTo>
                  <a:pt x="7683" y="21223"/>
                  <a:pt x="7647" y="21123"/>
                  <a:pt x="7582" y="21117"/>
                </a:cubicBezTo>
                <a:close/>
                <a:moveTo>
                  <a:pt x="8528" y="21121"/>
                </a:moveTo>
                <a:cubicBezTo>
                  <a:pt x="8442" y="21121"/>
                  <a:pt x="8399" y="21161"/>
                  <a:pt x="8433" y="21209"/>
                </a:cubicBezTo>
                <a:cubicBezTo>
                  <a:pt x="8468" y="21258"/>
                  <a:pt x="8536" y="21297"/>
                  <a:pt x="8588" y="21297"/>
                </a:cubicBezTo>
                <a:cubicBezTo>
                  <a:pt x="8641" y="21297"/>
                  <a:pt x="8683" y="21258"/>
                  <a:pt x="8683" y="21209"/>
                </a:cubicBezTo>
                <a:cubicBezTo>
                  <a:pt x="8683" y="21161"/>
                  <a:pt x="8615" y="21121"/>
                  <a:pt x="8528" y="21121"/>
                </a:cubicBezTo>
                <a:close/>
                <a:moveTo>
                  <a:pt x="9149" y="21121"/>
                </a:moveTo>
                <a:cubicBezTo>
                  <a:pt x="9061" y="21121"/>
                  <a:pt x="8989" y="21185"/>
                  <a:pt x="8989" y="21262"/>
                </a:cubicBezTo>
                <a:cubicBezTo>
                  <a:pt x="8989" y="21339"/>
                  <a:pt x="9043" y="21382"/>
                  <a:pt x="9109" y="21363"/>
                </a:cubicBezTo>
                <a:cubicBezTo>
                  <a:pt x="9296" y="21308"/>
                  <a:pt x="9327" y="21121"/>
                  <a:pt x="9149" y="21121"/>
                </a:cubicBezTo>
                <a:close/>
                <a:moveTo>
                  <a:pt x="11421" y="21121"/>
                </a:moveTo>
                <a:cubicBezTo>
                  <a:pt x="11124" y="21121"/>
                  <a:pt x="10958" y="21221"/>
                  <a:pt x="11081" y="21328"/>
                </a:cubicBezTo>
                <a:cubicBezTo>
                  <a:pt x="11215" y="21445"/>
                  <a:pt x="11716" y="21387"/>
                  <a:pt x="11716" y="21253"/>
                </a:cubicBezTo>
                <a:cubicBezTo>
                  <a:pt x="11716" y="21165"/>
                  <a:pt x="11618" y="21121"/>
                  <a:pt x="11421" y="21121"/>
                </a:cubicBezTo>
                <a:close/>
                <a:moveTo>
                  <a:pt x="12682" y="21121"/>
                </a:moveTo>
                <a:cubicBezTo>
                  <a:pt x="12322" y="21121"/>
                  <a:pt x="12240" y="21147"/>
                  <a:pt x="12287" y="21253"/>
                </a:cubicBezTo>
                <a:cubicBezTo>
                  <a:pt x="12325" y="21339"/>
                  <a:pt x="12485" y="21385"/>
                  <a:pt x="12742" y="21385"/>
                </a:cubicBezTo>
                <a:cubicBezTo>
                  <a:pt x="13025" y="21385"/>
                  <a:pt x="13132" y="21348"/>
                  <a:pt x="13132" y="21253"/>
                </a:cubicBezTo>
                <a:cubicBezTo>
                  <a:pt x="13132" y="21155"/>
                  <a:pt x="13016" y="21121"/>
                  <a:pt x="12682" y="21121"/>
                </a:cubicBezTo>
                <a:close/>
                <a:moveTo>
                  <a:pt x="10170" y="21143"/>
                </a:moveTo>
                <a:cubicBezTo>
                  <a:pt x="10037" y="21143"/>
                  <a:pt x="9930" y="21193"/>
                  <a:pt x="9930" y="21262"/>
                </a:cubicBezTo>
                <a:cubicBezTo>
                  <a:pt x="9930" y="21330"/>
                  <a:pt x="10037" y="21385"/>
                  <a:pt x="10170" y="21385"/>
                </a:cubicBezTo>
                <a:cubicBezTo>
                  <a:pt x="10303" y="21385"/>
                  <a:pt x="10405" y="21330"/>
                  <a:pt x="10405" y="21262"/>
                </a:cubicBezTo>
                <a:cubicBezTo>
                  <a:pt x="10405" y="21193"/>
                  <a:pt x="10303" y="21143"/>
                  <a:pt x="10170" y="21143"/>
                </a:cubicBezTo>
                <a:close/>
                <a:moveTo>
                  <a:pt x="14003" y="21143"/>
                </a:moveTo>
                <a:cubicBezTo>
                  <a:pt x="13716" y="21147"/>
                  <a:pt x="13573" y="21188"/>
                  <a:pt x="13573" y="21266"/>
                </a:cubicBezTo>
                <a:cubicBezTo>
                  <a:pt x="13573" y="21429"/>
                  <a:pt x="14307" y="21425"/>
                  <a:pt x="14379" y="21262"/>
                </a:cubicBezTo>
                <a:cubicBezTo>
                  <a:pt x="14420" y="21168"/>
                  <a:pt x="14332" y="21139"/>
                  <a:pt x="14003" y="21143"/>
                </a:cubicBezTo>
                <a:close/>
                <a:moveTo>
                  <a:pt x="6421" y="21156"/>
                </a:moveTo>
                <a:cubicBezTo>
                  <a:pt x="6389" y="21124"/>
                  <a:pt x="6336" y="21125"/>
                  <a:pt x="6261" y="21165"/>
                </a:cubicBezTo>
                <a:cubicBezTo>
                  <a:pt x="6180" y="21209"/>
                  <a:pt x="6182" y="21263"/>
                  <a:pt x="6276" y="21363"/>
                </a:cubicBezTo>
                <a:cubicBezTo>
                  <a:pt x="6395" y="21487"/>
                  <a:pt x="6411" y="21488"/>
                  <a:pt x="6441" y="21350"/>
                </a:cubicBezTo>
                <a:cubicBezTo>
                  <a:pt x="6462" y="21255"/>
                  <a:pt x="6454" y="21189"/>
                  <a:pt x="6421" y="21156"/>
                </a:cubicBezTo>
                <a:close/>
                <a:moveTo>
                  <a:pt x="14714" y="21222"/>
                </a:moveTo>
                <a:cubicBezTo>
                  <a:pt x="14672" y="21249"/>
                  <a:pt x="14664" y="21318"/>
                  <a:pt x="14709" y="21420"/>
                </a:cubicBezTo>
                <a:cubicBezTo>
                  <a:pt x="14750" y="21514"/>
                  <a:pt x="14816" y="21536"/>
                  <a:pt x="14889" y="21486"/>
                </a:cubicBezTo>
                <a:cubicBezTo>
                  <a:pt x="14952" y="21442"/>
                  <a:pt x="15107" y="21419"/>
                  <a:pt x="15234" y="21429"/>
                </a:cubicBezTo>
                <a:cubicBezTo>
                  <a:pt x="15494" y="21448"/>
                  <a:pt x="15626" y="21341"/>
                  <a:pt x="15455" y="21249"/>
                </a:cubicBezTo>
                <a:cubicBezTo>
                  <a:pt x="15393" y="21215"/>
                  <a:pt x="15292" y="21229"/>
                  <a:pt x="15234" y="21279"/>
                </a:cubicBezTo>
                <a:cubicBezTo>
                  <a:pt x="15161" y="21343"/>
                  <a:pt x="15072" y="21340"/>
                  <a:pt x="14944" y="21271"/>
                </a:cubicBezTo>
                <a:cubicBezTo>
                  <a:pt x="14834" y="21210"/>
                  <a:pt x="14756" y="21196"/>
                  <a:pt x="14714" y="21222"/>
                </a:cubicBezTo>
                <a:close/>
              </a:path>
            </a:pathLst>
          </a:custGeom>
          <a:ln w="12700">
            <a:miter lim="400000"/>
          </a:ln>
          <a:effectLst>
            <a:outerShdw blurRad="152400" dist="20000" dir="5400000" rotWithShape="0">
              <a:srgbClr val="FFFFFF"/>
            </a:outerShdw>
          </a:effectLst>
        </p:spPr>
      </p:pic>
      <p:sp>
        <p:nvSpPr>
          <p:cNvPr id="133" name="Shape 133"/>
          <p:cNvSpPr/>
          <p:nvPr/>
        </p:nvSpPr>
        <p:spPr>
          <a:xfrm>
            <a:off x="6513338" y="1624448"/>
            <a:ext cx="606565" cy="464684"/>
          </a:xfrm>
          <a:prstGeom prst="ellipse">
            <a:avLst/>
          </a:prstGeom>
          <a:ln w="25400">
            <a:solidFill>
              <a:srgbClr val="FFFB00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" name="Shape 134"/>
          <p:cNvSpPr/>
          <p:nvPr/>
        </p:nvSpPr>
        <p:spPr>
          <a:xfrm rot="1876670">
            <a:off x="7989241" y="1737427"/>
            <a:ext cx="770828" cy="464685"/>
          </a:xfrm>
          <a:prstGeom prst="ellipse">
            <a:avLst/>
          </a:prstGeom>
          <a:ln w="25400">
            <a:solidFill>
              <a:srgbClr val="FFFB00"/>
            </a:solidFill>
            <a:bevel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" name="Shape 135"/>
          <p:cNvSpPr/>
          <p:nvPr/>
        </p:nvSpPr>
        <p:spPr>
          <a:xfrm flipH="1" flipV="1">
            <a:off x="7734805" y="1534019"/>
            <a:ext cx="1159163" cy="788951"/>
          </a:xfrm>
          <a:prstGeom prst="line">
            <a:avLst/>
          </a:prstGeom>
          <a:ln w="25400">
            <a:solidFill>
              <a:srgbClr val="FFFB00"/>
            </a:solidFill>
            <a:bevel/>
            <a:tailEnd type="triangle"/>
          </a:ln>
        </p:spPr>
        <p:txBody>
          <a:bodyPr lIns="45719" rIns="45719" anchor="ctr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215392">
            <a:off x="7148794" y="2793745"/>
            <a:ext cx="2012555" cy="1529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300"/>
            </a:pPr>
            <a:r>
              <a:rPr b="1"/>
              <a:t>denoise</a:t>
            </a:r>
            <a:r>
              <a:t> + calculate moments, skewness, kurtosis for millions of [</a:t>
            </a:r>
            <a:r>
              <a:rPr b="1"/>
              <a:t>galaxy</a:t>
            </a:r>
            <a:r>
              <a:t>|</a:t>
            </a:r>
            <a:r>
              <a:rPr b="1"/>
              <a:t>shower</a:t>
            </a:r>
            <a:r>
              <a:t>] images on poisson background and reconstruct underlying distribution</a:t>
            </a:r>
          </a:p>
        </p:txBody>
      </p:sp>
      <p:sp>
        <p:nvSpPr>
          <p:cNvPr id="137" name="Shape 137"/>
          <p:cNvSpPr/>
          <p:nvPr/>
        </p:nvSpPr>
        <p:spPr>
          <a:xfrm>
            <a:off x="4622380" y="5754678"/>
            <a:ext cx="223828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solidFill>
                  <a:srgbClr val="4E4E4E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e.g </a:t>
            </a:r>
            <a:r>
              <a:rPr dirty="0">
                <a:solidFill>
                  <a:srgbClr val="0088CC"/>
                </a:solidFill>
                <a:hlinkClick r:id="rId6"/>
              </a:rPr>
              <a:t>"Weak Lensig Mass Reconstrcution using Wavelets</a:t>
            </a:r>
            <a:r>
              <a:rPr dirty="0"/>
              <a:t>", J.-L. Starck, S. Pires, and A. Refregier, A&amp;A, 451, 3, 1139-1150, 2006</a:t>
            </a:r>
          </a:p>
        </p:txBody>
      </p:sp>
      <p:sp>
        <p:nvSpPr>
          <p:cNvPr id="138" name="Shape 138"/>
          <p:cNvSpPr/>
          <p:nvPr/>
        </p:nvSpPr>
        <p:spPr>
          <a:xfrm>
            <a:off x="7001137" y="1193144"/>
            <a:ext cx="140530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Weak Lensing</a:t>
            </a:r>
          </a:p>
        </p:txBody>
      </p:sp>
      <p:sp>
        <p:nvSpPr>
          <p:cNvPr id="139" name="Shape 139"/>
          <p:cNvSpPr/>
          <p:nvPr/>
        </p:nvSpPr>
        <p:spPr>
          <a:xfrm>
            <a:off x="6751066" y="4552085"/>
            <a:ext cx="207395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t>Gamma-ray reconstruction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5262162" cy="5687144"/>
          </a:xfrm>
          <a:prstGeom prst="rect">
            <a:avLst/>
          </a:prstGeom>
        </p:spPr>
        <p:txBody>
          <a:bodyPr/>
          <a:lstStyle/>
          <a:p>
            <a:pPr marL="308863" indent="-308863" defTabSz="347472">
              <a:spcBef>
                <a:spcPts val="500"/>
              </a:spcBef>
              <a:defRPr sz="2128"/>
            </a:pPr>
            <a:r>
              <a:rPr dirty="0"/>
              <a:t>Gamma-ray reconstruction and discrimination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B</a:t>
            </a:r>
            <a:r>
              <a:rPr dirty="0" smtClean="0"/>
              <a:t>etter </a:t>
            </a:r>
            <a:r>
              <a:rPr dirty="0"/>
              <a:t>de-noising and image characterization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I</a:t>
            </a:r>
            <a:r>
              <a:rPr dirty="0" smtClean="0"/>
              <a:t>mprove </a:t>
            </a:r>
            <a:r>
              <a:rPr dirty="0"/>
              <a:t>PSF and energy threshold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I</a:t>
            </a:r>
            <a:r>
              <a:rPr dirty="0" smtClean="0"/>
              <a:t>mprove </a:t>
            </a:r>
            <a:r>
              <a:rPr dirty="0"/>
              <a:t>data volume reduction with less loss for CTA (factor of 100x needed)</a:t>
            </a:r>
          </a:p>
          <a:p>
            <a:pPr marL="308863" indent="-308863" defTabSz="347472">
              <a:spcBef>
                <a:spcPts val="500"/>
              </a:spcBef>
              <a:defRPr sz="2128"/>
            </a:pPr>
            <a:r>
              <a:rPr dirty="0"/>
              <a:t>Realtime transient detection 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W</a:t>
            </a:r>
            <a:r>
              <a:rPr dirty="0" smtClean="0"/>
              <a:t>ide </a:t>
            </a:r>
            <a:r>
              <a:rPr dirty="0"/>
              <a:t>field-of-view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C</a:t>
            </a:r>
            <a:r>
              <a:rPr dirty="0" smtClean="0"/>
              <a:t>hanging </a:t>
            </a:r>
            <a:r>
              <a:rPr dirty="0"/>
              <a:t>detector conditions (atmosphere)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C</a:t>
            </a:r>
            <a:r>
              <a:rPr dirty="0" smtClean="0"/>
              <a:t>omplex </a:t>
            </a:r>
            <a:r>
              <a:rPr dirty="0"/>
              <a:t>detector response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R</a:t>
            </a:r>
            <a:r>
              <a:rPr dirty="0" smtClean="0"/>
              <a:t>educe </a:t>
            </a:r>
            <a:r>
              <a:rPr dirty="0"/>
              <a:t>reliance on calibration and pre-calculated instrumental response functions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PROJECT:</a:t>
            </a:r>
          </a:p>
          <a:p>
            <a:pPr>
              <a:defRPr b="0"/>
            </a:pPr>
            <a:r>
              <a:t>Focus on two aspects for Cherenkov Telescopes</a:t>
            </a:r>
          </a:p>
        </p:txBody>
      </p:sp>
      <p:sp>
        <p:nvSpPr>
          <p:cNvPr id="143" name="Shape 143"/>
          <p:cNvSpPr/>
          <p:nvPr/>
        </p:nvSpPr>
        <p:spPr>
          <a:xfrm>
            <a:off x="5595947" y="990968"/>
            <a:ext cx="21439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4"/>
                </a:solidFill>
              </a:defRPr>
            </a:lvl1pPr>
          </a:lstStyle>
          <a:p>
            <a:r>
              <a:rPr dirty="0"/>
              <a:t>Primary project of JD</a:t>
            </a:r>
          </a:p>
        </p:txBody>
      </p:sp>
      <p:sp>
        <p:nvSpPr>
          <p:cNvPr id="144" name="Shape 144"/>
          <p:cNvSpPr/>
          <p:nvPr/>
        </p:nvSpPr>
        <p:spPr>
          <a:xfrm>
            <a:off x="5539542" y="3333112"/>
            <a:ext cx="330733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>
                <a:solidFill>
                  <a:schemeClr val="accent4"/>
                </a:solidFill>
              </a:defRPr>
            </a:pPr>
            <a:r>
              <a:rPr dirty="0"/>
              <a:t>Project of other team </a:t>
            </a:r>
            <a:r>
              <a:rPr dirty="0" smtClean="0"/>
              <a:t>members </a:t>
            </a:r>
            <a:r>
              <a:rPr sz="1200" dirty="0" smtClean="0"/>
              <a:t>(came out of interest in techniques studied by JD)</a:t>
            </a:r>
            <a:endParaRPr lang="en-US" sz="1200" dirty="0" smtClean="0"/>
          </a:p>
          <a:p>
            <a:pPr>
              <a:defRPr b="1">
                <a:solidFill>
                  <a:schemeClr val="accent4"/>
                </a:solidFill>
              </a:defRPr>
            </a:pPr>
            <a:endParaRPr lang="en-US" dirty="0" smtClean="0"/>
          </a:p>
          <a:p>
            <a:pPr>
              <a:defRPr b="1">
                <a:solidFill>
                  <a:schemeClr val="accent4"/>
                </a:solidFill>
              </a:defRPr>
            </a:pPr>
            <a:r>
              <a:rPr lang="en-US" dirty="0" smtClean="0"/>
              <a:t>Same techniques applied to reconstructed gamma-ray data </a:t>
            </a:r>
            <a:endParaRPr dirty="0"/>
          </a:p>
        </p:txBody>
      </p:sp>
      <p:pic>
        <p:nvPicPr>
          <p:cNvPr id="2" name="Picture 1" descr="Screen Shot 2016-11-22 at 17.11.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47" y="4718107"/>
            <a:ext cx="3162039" cy="180723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b="0" dirty="0" err="1" smtClean="0"/>
              <a:t>Try</a:t>
            </a:r>
            <a:r>
              <a:rPr lang="fr-FR" sz="2400" b="0" dirty="0" smtClean="0"/>
              <a:t> </a:t>
            </a:r>
            <a:r>
              <a:rPr lang="fr-FR" sz="2400" b="0" dirty="0"/>
              <a:t>to </a:t>
            </a:r>
            <a:r>
              <a:rPr lang="fr-FR" sz="2400" b="0" dirty="0" err="1"/>
              <a:t>improve</a:t>
            </a:r>
            <a:r>
              <a:rPr lang="fr-FR" sz="2400" b="0" dirty="0"/>
              <a:t> image </a:t>
            </a:r>
            <a:r>
              <a:rPr lang="fr-FR" sz="2400" b="0" dirty="0" err="1"/>
              <a:t>cleaning</a:t>
            </a:r>
            <a:r>
              <a:rPr lang="fr-FR" sz="2400" b="0" dirty="0"/>
              <a:t> </a:t>
            </a:r>
            <a:r>
              <a:rPr lang="fr-FR" sz="2400" b="0" dirty="0" err="1"/>
              <a:t>before</a:t>
            </a:r>
            <a:r>
              <a:rPr lang="fr-FR" sz="2400" b="0" dirty="0"/>
              <a:t> reconstruction </a:t>
            </a:r>
            <a:r>
              <a:rPr lang="fr-FR" sz="2400" b="0" dirty="0" smtClean="0"/>
              <a:t>(</a:t>
            </a:r>
            <a:r>
              <a:rPr lang="fr-FR" sz="2400" b="0" i="1" dirty="0" err="1" smtClean="0"/>
              <a:t>Hillas</a:t>
            </a:r>
            <a:r>
              <a:rPr lang="fr-FR" sz="2400" b="0" dirty="0" smtClean="0"/>
              <a:t>)</a:t>
            </a:r>
            <a:endParaRPr lang="fr-FR" sz="2400" b="0" dirty="0"/>
          </a:p>
          <a:p>
            <a:pPr marL="0" indent="0">
              <a:buNone/>
            </a:pPr>
            <a:endParaRPr lang="fr-FR" sz="1300" b="0" dirty="0"/>
          </a:p>
          <a:p>
            <a:pPr marL="0" indent="0">
              <a:buNone/>
            </a:pPr>
            <a:r>
              <a:rPr lang="fr-FR" sz="2400" dirty="0" err="1" smtClean="0"/>
              <a:t>Improve</a:t>
            </a:r>
            <a:r>
              <a:rPr lang="fr-FR" sz="2400" dirty="0" smtClean="0"/>
              <a:t> </a:t>
            </a:r>
            <a:r>
              <a:rPr lang="fr-FR" sz="2400" dirty="0" err="1"/>
              <a:t>methods</a:t>
            </a:r>
            <a:r>
              <a:rPr lang="fr-FR" sz="2400" dirty="0"/>
              <a:t> to </a:t>
            </a:r>
            <a:r>
              <a:rPr lang="fr-FR" sz="2400" dirty="0" err="1"/>
              <a:t>remove</a:t>
            </a:r>
            <a:r>
              <a:rPr lang="fr-FR" sz="2400" dirty="0" smtClean="0"/>
              <a:t>:</a:t>
            </a:r>
            <a:endParaRPr lang="fr-FR" sz="2400" dirty="0"/>
          </a:p>
          <a:p>
            <a:pPr>
              <a:buFont typeface="Arial"/>
              <a:buChar char="•"/>
            </a:pPr>
            <a:r>
              <a:rPr lang="fr-FR" sz="2400" b="0" dirty="0" smtClean="0"/>
              <a:t>Instrumental </a:t>
            </a:r>
            <a:r>
              <a:rPr lang="fr-FR" sz="2400" b="0" dirty="0"/>
              <a:t>noise</a:t>
            </a:r>
          </a:p>
          <a:p>
            <a:pPr>
              <a:buFont typeface="Arial"/>
              <a:buChar char="•"/>
            </a:pPr>
            <a:r>
              <a:rPr lang="fr-FR" sz="2400" b="0" dirty="0" smtClean="0"/>
              <a:t>Background </a:t>
            </a:r>
            <a:r>
              <a:rPr lang="fr-FR" sz="2400" b="0" dirty="0"/>
              <a:t>noise</a:t>
            </a:r>
          </a:p>
          <a:p>
            <a:endParaRPr lang="fr-FR" sz="1200" b="0" dirty="0"/>
          </a:p>
          <a:p>
            <a:pPr marL="0" indent="0">
              <a:buNone/>
            </a:pPr>
            <a:r>
              <a:rPr lang="fr-FR" sz="2400" dirty="0" smtClean="0"/>
              <a:t>Motivations:</a:t>
            </a:r>
            <a:endParaRPr lang="fr-FR" sz="2400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Keep</a:t>
            </a:r>
            <a:r>
              <a:rPr lang="fr-FR" sz="2400" b="0" dirty="0" smtClean="0"/>
              <a:t> </a:t>
            </a:r>
            <a:r>
              <a:rPr lang="fr-FR" sz="2400" b="0" dirty="0"/>
              <a:t>more signal (</a:t>
            </a:r>
            <a:r>
              <a:rPr lang="fr-FR" sz="2400" b="0" dirty="0" err="1"/>
              <a:t>deeper</a:t>
            </a:r>
            <a:r>
              <a:rPr lang="fr-FR" sz="2400" b="0" dirty="0"/>
              <a:t> </a:t>
            </a:r>
            <a:r>
              <a:rPr lang="fr-FR" sz="2400" b="0" dirty="0" err="1"/>
              <a:t>into</a:t>
            </a:r>
            <a:r>
              <a:rPr lang="fr-FR" sz="2400" b="0" dirty="0"/>
              <a:t> the noise)</a:t>
            </a:r>
          </a:p>
          <a:p>
            <a:pPr>
              <a:buFont typeface="Arial"/>
              <a:buChar char="•"/>
            </a:pPr>
            <a:r>
              <a:rPr lang="fr-FR" sz="2400" b="0" dirty="0" err="1" smtClean="0"/>
              <a:t>Reduce</a:t>
            </a:r>
            <a:r>
              <a:rPr lang="fr-FR" sz="2400" b="0" dirty="0" smtClean="0"/>
              <a:t> </a:t>
            </a:r>
            <a:r>
              <a:rPr lang="fr-FR" sz="2400" b="0" dirty="0" err="1"/>
              <a:t>threshold</a:t>
            </a:r>
            <a:endParaRPr lang="fr-FR" sz="2400" b="0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Maybe</a:t>
            </a:r>
            <a:r>
              <a:rPr lang="fr-FR" sz="2400" b="0" dirty="0" smtClean="0"/>
              <a:t> </a:t>
            </a:r>
            <a:r>
              <a:rPr lang="fr-FR" sz="2400" b="0" dirty="0" err="1"/>
              <a:t>eventually</a:t>
            </a:r>
            <a:r>
              <a:rPr lang="fr-FR" sz="2400" b="0" dirty="0"/>
              <a:t> do </a:t>
            </a:r>
            <a:r>
              <a:rPr lang="fr-FR" sz="2400" b="0" dirty="0" err="1"/>
              <a:t>cleaning</a:t>
            </a:r>
            <a:r>
              <a:rPr lang="fr-FR" sz="2400" b="0" dirty="0"/>
              <a:t> and time-</a:t>
            </a:r>
            <a:r>
              <a:rPr lang="fr-FR" sz="2400" b="0" dirty="0" err="1"/>
              <a:t>integration</a:t>
            </a:r>
            <a:r>
              <a:rPr lang="fr-FR" sz="2400" b="0" dirty="0"/>
              <a:t> all </a:t>
            </a:r>
            <a:r>
              <a:rPr lang="fr-FR" sz="2400" b="0" dirty="0" err="1"/>
              <a:t>at</a:t>
            </a:r>
            <a:r>
              <a:rPr lang="fr-FR" sz="2400" b="0" dirty="0"/>
              <a:t> once</a:t>
            </a:r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Subject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414529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2000" dirty="0" smtClean="0"/>
          </a:p>
          <a:p>
            <a:pPr marL="0" indent="0">
              <a:buNone/>
            </a:pPr>
            <a:r>
              <a:rPr lang="fr-FR" dirty="0" smtClean="0"/>
              <a:t>A </a:t>
            </a:r>
            <a:r>
              <a:rPr lang="fr-FR" dirty="0" err="1"/>
              <a:t>very</a:t>
            </a:r>
            <a:r>
              <a:rPr lang="fr-FR" dirty="0"/>
              <a:t> simple </a:t>
            </a:r>
            <a:r>
              <a:rPr lang="fr-FR" dirty="0" err="1"/>
              <a:t>cleaning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: </a:t>
            </a:r>
            <a:endParaRPr lang="fr-FR" dirty="0"/>
          </a:p>
          <a:p>
            <a:pPr>
              <a:buFont typeface="Arial"/>
              <a:buChar char="•"/>
            </a:pPr>
            <a:r>
              <a:rPr lang="fr-FR" b="0" dirty="0" err="1"/>
              <a:t>Keep</a:t>
            </a:r>
            <a:r>
              <a:rPr lang="fr-FR" b="0" dirty="0"/>
              <a:t> pixels </a:t>
            </a:r>
            <a:r>
              <a:rPr lang="fr-FR" b="0" dirty="0" err="1"/>
              <a:t>above</a:t>
            </a:r>
            <a:r>
              <a:rPr lang="fr-FR" b="0" dirty="0"/>
              <a:t> a </a:t>
            </a:r>
            <a:r>
              <a:rPr lang="fr-FR" b="0" dirty="0" err="1"/>
              <a:t>given</a:t>
            </a:r>
            <a:r>
              <a:rPr lang="fr-FR" b="0" dirty="0"/>
              <a:t> </a:t>
            </a:r>
            <a:r>
              <a:rPr lang="fr-FR" b="0" dirty="0" err="1"/>
              <a:t>threshold</a:t>
            </a:r>
            <a:r>
              <a:rPr lang="fr-FR" b="0" dirty="0"/>
              <a:t> (</a:t>
            </a:r>
            <a:r>
              <a:rPr lang="fr-FR" b="0" dirty="0" err="1"/>
              <a:t>e.g</a:t>
            </a:r>
            <a:r>
              <a:rPr lang="fr-FR" b="0" dirty="0"/>
              <a:t>. 50% max) </a:t>
            </a:r>
            <a:endParaRPr lang="fr-FR" b="0" dirty="0"/>
          </a:p>
          <a:p>
            <a:pPr>
              <a:buFont typeface="Arial"/>
              <a:buChar char="•"/>
            </a:pPr>
            <a:r>
              <a:rPr lang="fr-FR" b="0" dirty="0" err="1"/>
              <a:t>Keep</a:t>
            </a:r>
            <a:r>
              <a:rPr lang="fr-FR" b="0" dirty="0"/>
              <a:t>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neighbors</a:t>
            </a:r>
            <a:r>
              <a:rPr lang="fr-FR" b="0" dirty="0"/>
              <a:t> of </a:t>
            </a:r>
            <a:r>
              <a:rPr lang="fr-FR" b="0" dirty="0" err="1"/>
              <a:t>these</a:t>
            </a:r>
            <a:r>
              <a:rPr lang="fr-FR" b="0" dirty="0"/>
              <a:t> </a:t>
            </a:r>
            <a:r>
              <a:rPr lang="fr-FR" b="0" dirty="0" err="1"/>
              <a:t>selected</a:t>
            </a:r>
            <a:r>
              <a:rPr lang="fr-FR" b="0" dirty="0"/>
              <a:t> pixels: </a:t>
            </a:r>
            <a:r>
              <a:rPr lang="fr-FR" b="0" dirty="0" err="1"/>
              <a:t>those</a:t>
            </a:r>
            <a:r>
              <a:rPr lang="fr-FR" b="0" dirty="0"/>
              <a:t> </a:t>
            </a:r>
            <a:r>
              <a:rPr lang="fr-FR" b="0" dirty="0" err="1"/>
              <a:t>above</a:t>
            </a:r>
            <a:r>
              <a:rPr lang="fr-FR" b="0" dirty="0"/>
              <a:t> a second (</a:t>
            </a:r>
            <a:r>
              <a:rPr lang="fr-FR" b="0" dirty="0" err="1"/>
              <a:t>lower</a:t>
            </a:r>
            <a:r>
              <a:rPr lang="fr-FR" b="0" dirty="0"/>
              <a:t>) </a:t>
            </a:r>
            <a:r>
              <a:rPr lang="fr-FR" b="0" dirty="0" err="1"/>
              <a:t>threshold</a:t>
            </a:r>
            <a:r>
              <a:rPr lang="fr-FR" b="0" dirty="0"/>
              <a:t> (</a:t>
            </a:r>
            <a:r>
              <a:rPr lang="fr-FR" b="0" dirty="0" err="1"/>
              <a:t>e.g</a:t>
            </a:r>
            <a:r>
              <a:rPr lang="fr-FR" b="0" dirty="0"/>
              <a:t>. 25% max</a:t>
            </a:r>
            <a:r>
              <a:rPr lang="fr-FR" b="0" dirty="0" smtClean="0"/>
              <a:t>)</a:t>
            </a:r>
            <a:endParaRPr lang="fr-FR" b="0" dirty="0"/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The “</a:t>
            </a:r>
            <a:r>
              <a:rPr lang="fr-FR" dirty="0" err="1"/>
              <a:t>Tailcut</a:t>
            </a:r>
            <a:r>
              <a:rPr lang="fr-FR" dirty="0"/>
              <a:t> clean” </a:t>
            </a:r>
            <a:r>
              <a:rPr lang="fr-FR" dirty="0" err="1"/>
              <a:t>algorithm</a:t>
            </a:r>
            <a:r>
              <a:rPr lang="fr-FR" dirty="0"/>
              <a:t> </a:t>
            </a:r>
            <a:endParaRPr dirty="0"/>
          </a:p>
        </p:txBody>
      </p:sp>
      <p:pic>
        <p:nvPicPr>
          <p:cNvPr id="2" name="Image 1" descr="tailcut_1st_threshol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33" y="3376079"/>
            <a:ext cx="2707390" cy="2862098"/>
          </a:xfrm>
          <a:prstGeom prst="rect">
            <a:avLst/>
          </a:prstGeom>
        </p:spPr>
      </p:pic>
      <p:pic>
        <p:nvPicPr>
          <p:cNvPr id="3" name="Image 2" descr="tailcut_2nd_thresho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755" y="3376079"/>
            <a:ext cx="2707390" cy="2862098"/>
          </a:xfrm>
          <a:prstGeom prst="rect">
            <a:avLst/>
          </a:prstGeom>
        </p:spPr>
      </p:pic>
      <p:pic>
        <p:nvPicPr>
          <p:cNvPr id="4" name="Image 3" descr="tailcut_origin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7" y="3376079"/>
            <a:ext cx="2707390" cy="28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69698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Fast</a:t>
            </a:r>
            <a:r>
              <a:rPr lang="fr-FR" dirty="0"/>
              <a:t> and </a:t>
            </a:r>
            <a:r>
              <a:rPr lang="fr-FR" dirty="0" smtClean="0"/>
              <a:t>simple</a:t>
            </a:r>
            <a:endParaRPr lang="fr-FR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Sufficient</a:t>
            </a:r>
            <a:r>
              <a:rPr lang="fr-FR" dirty="0"/>
              <a:t> for </a:t>
            </a:r>
            <a:r>
              <a:rPr lang="fr-FR" dirty="0" err="1"/>
              <a:t>bright</a:t>
            </a:r>
            <a:r>
              <a:rPr lang="fr-FR" dirty="0"/>
              <a:t> </a:t>
            </a:r>
            <a:r>
              <a:rPr lang="fr-FR" dirty="0" err="1" smtClean="0"/>
              <a:t>showers</a:t>
            </a:r>
            <a:endParaRPr lang="fr-FR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dirty="0"/>
              <a:t>But </a:t>
            </a:r>
            <a:r>
              <a:rPr lang="fr-FR" dirty="0" err="1"/>
              <a:t>surely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do </a:t>
            </a:r>
            <a:r>
              <a:rPr lang="fr-FR" dirty="0" err="1"/>
              <a:t>better</a:t>
            </a:r>
            <a:r>
              <a:rPr lang="fr-FR" dirty="0"/>
              <a:t> for </a:t>
            </a:r>
            <a:r>
              <a:rPr lang="fr-FR" dirty="0" err="1"/>
              <a:t>faint</a:t>
            </a:r>
            <a:r>
              <a:rPr lang="fr-FR" dirty="0"/>
              <a:t> </a:t>
            </a:r>
            <a:r>
              <a:rPr lang="fr-FR" dirty="0" err="1"/>
              <a:t>showers</a:t>
            </a:r>
            <a:r>
              <a:rPr lang="fr-FR" dirty="0"/>
              <a:t> </a:t>
            </a:r>
            <a:endParaRPr lang="fr-FR" dirty="0"/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Remarks</a:t>
            </a:r>
            <a:r>
              <a:rPr lang="fr-FR" dirty="0"/>
              <a:t> 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6969698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Arial"/>
              <a:buChar char="•"/>
            </a:pPr>
            <a:r>
              <a:rPr lang="fr-FR" dirty="0" err="1"/>
              <a:t>Tailcut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</a:t>
            </a:r>
            <a:r>
              <a:rPr lang="fr-FR" dirty="0" err="1"/>
              <a:t>threshold</a:t>
            </a:r>
            <a:r>
              <a:rPr lang="fr-FR" dirty="0"/>
              <a:t> in the main </a:t>
            </a:r>
            <a:r>
              <a:rPr lang="fr-FR" dirty="0" err="1"/>
              <a:t>space</a:t>
            </a:r>
            <a:r>
              <a:rPr lang="fr-FR" dirty="0"/>
              <a:t> </a:t>
            </a:r>
            <a:endParaRPr lang="bn-IN" dirty="0" smtClean="0"/>
          </a:p>
          <a:p>
            <a:pPr>
              <a:buFont typeface="Arial"/>
              <a:buChar char="•"/>
            </a:pPr>
            <a:endParaRPr lang="fr-FR" sz="1200" dirty="0"/>
          </a:p>
          <a:p>
            <a:pPr>
              <a:buFont typeface="Arial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: </a:t>
            </a:r>
            <a:r>
              <a:rPr lang="fr-FR" dirty="0" err="1"/>
              <a:t>threshold</a:t>
            </a:r>
            <a:r>
              <a:rPr lang="fr-FR" dirty="0"/>
              <a:t> in a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signal and noise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separated</a:t>
            </a:r>
            <a:r>
              <a:rPr lang="fr-FR" dirty="0"/>
              <a:t> </a:t>
            </a:r>
            <a:endParaRPr lang="bn-IN" dirty="0" smtClean="0"/>
          </a:p>
          <a:p>
            <a:pPr lvl="1">
              <a:buFont typeface="Wingdings" charset="2"/>
              <a:buChar char="§"/>
            </a:pP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</a:t>
            </a:r>
            <a:endParaRPr lang="fr-FR" dirty="0"/>
          </a:p>
          <a:p>
            <a:pPr lvl="1">
              <a:buFont typeface="Wingdings" charset="2"/>
              <a:buChar char="§"/>
            </a:pPr>
            <a:r>
              <a:rPr lang="fr-FR" dirty="0" err="1"/>
              <a:t>Cosmostat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(</a:t>
            </a:r>
            <a:r>
              <a:rPr lang="fr-FR" dirty="0" err="1"/>
              <a:t>iSAP</a:t>
            </a:r>
            <a:r>
              <a:rPr lang="fr-FR" dirty="0"/>
              <a:t>/Sparse2D</a:t>
            </a:r>
            <a:r>
              <a:rPr lang="fr-FR" dirty="0" smtClean="0"/>
              <a:t>)</a:t>
            </a:r>
            <a:endParaRPr lang="bn-IN" dirty="0"/>
          </a:p>
          <a:p>
            <a:pPr marL="901064" lvl="2" indent="0">
              <a:buNone/>
            </a:pPr>
            <a:r>
              <a:rPr lang="fr-FR" i="0" dirty="0" smtClean="0"/>
              <a:t>(</a:t>
            </a:r>
            <a:r>
              <a:rPr lang="fr-FR" i="0" dirty="0"/>
              <a:t>http://</a:t>
            </a:r>
            <a:r>
              <a:rPr lang="fr-FR" i="0" dirty="0" err="1"/>
              <a:t>www.cosmostat.org</a:t>
            </a:r>
            <a:r>
              <a:rPr lang="fr-FR" i="0" dirty="0"/>
              <a:t>/software/</a:t>
            </a:r>
            <a:r>
              <a:rPr lang="fr-FR" i="0" dirty="0" err="1"/>
              <a:t>isap</a:t>
            </a:r>
            <a:r>
              <a:rPr lang="fr-FR" i="0" dirty="0"/>
              <a:t>/) </a:t>
            </a:r>
            <a:endParaRPr lang="fr-FR" i="0" dirty="0"/>
          </a:p>
          <a:p>
            <a:endParaRPr lang="fr-FR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idea</a:t>
            </a:r>
            <a:r>
              <a:rPr lang="fr-FR" dirty="0"/>
              <a:t> to go </a:t>
            </a:r>
            <a:r>
              <a:rPr lang="fr-FR" dirty="0" err="1"/>
              <a:t>beyond</a:t>
            </a:r>
            <a:r>
              <a:rPr lang="fr-FR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969698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bn-IN" sz="1200" dirty="0" smtClean="0"/>
          </a:p>
          <a:p>
            <a:pPr marL="0" indent="0">
              <a:buNone/>
            </a:pPr>
            <a:r>
              <a:rPr lang="fr-FR" dirty="0" err="1" smtClean="0"/>
              <a:t>Roughly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Fourier </a:t>
            </a:r>
            <a:r>
              <a:rPr lang="fr-FR" dirty="0" err="1"/>
              <a:t>Transform</a:t>
            </a:r>
            <a:r>
              <a:rPr lang="fr-FR" dirty="0"/>
              <a:t> </a:t>
            </a:r>
            <a:endParaRPr lang="bn-IN" dirty="0" smtClean="0"/>
          </a:p>
          <a:p>
            <a:pPr lvl="1">
              <a:buFont typeface="Arial"/>
              <a:buChar char="•"/>
            </a:pP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transform</a:t>
            </a:r>
            <a:r>
              <a:rPr lang="fr-FR" dirty="0"/>
              <a:t> on the </a:t>
            </a:r>
            <a:r>
              <a:rPr lang="fr-FR" dirty="0" smtClean="0"/>
              <a:t>signa</a:t>
            </a:r>
            <a:r>
              <a:rPr lang="bn-IN" dirty="0" smtClean="0"/>
              <a:t>l</a:t>
            </a:r>
            <a:endParaRPr lang="fr-FR" dirty="0"/>
          </a:p>
          <a:p>
            <a:pPr lvl="1">
              <a:buFont typeface="Arial"/>
              <a:buChar char="•"/>
            </a:pPr>
            <a:r>
              <a:rPr lang="fr-FR" dirty="0" err="1"/>
              <a:t>Apply</a:t>
            </a:r>
            <a:r>
              <a:rPr lang="fr-FR" dirty="0"/>
              <a:t> a </a:t>
            </a:r>
            <a:r>
              <a:rPr lang="fr-FR" dirty="0" err="1"/>
              <a:t>threshold</a:t>
            </a:r>
            <a:r>
              <a:rPr lang="fr-FR" dirty="0"/>
              <a:t> in the </a:t>
            </a:r>
            <a:r>
              <a:rPr lang="fr-FR" dirty="0" err="1"/>
              <a:t>transformed</a:t>
            </a:r>
            <a:r>
              <a:rPr lang="fr-FR" dirty="0"/>
              <a:t> </a:t>
            </a:r>
            <a:r>
              <a:rPr lang="fr-FR" dirty="0" err="1" smtClean="0"/>
              <a:t>space</a:t>
            </a:r>
            <a:endParaRPr lang="bn-IN" dirty="0"/>
          </a:p>
          <a:p>
            <a:pPr lvl="1">
              <a:buFont typeface="Arial"/>
              <a:buChar char="•"/>
            </a:pPr>
            <a:r>
              <a:rPr lang="fr-FR" dirty="0" err="1" smtClean="0"/>
              <a:t>Invert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transform</a:t>
            </a:r>
            <a:r>
              <a:rPr lang="fr-FR" dirty="0"/>
              <a:t> to go back to the original signal </a:t>
            </a:r>
            <a:r>
              <a:rPr lang="fr-FR" dirty="0" err="1"/>
              <a:t>space</a:t>
            </a:r>
            <a:r>
              <a:rPr lang="fr-FR" dirty="0"/>
              <a:t> </a:t>
            </a:r>
            <a:endParaRPr lang="fr-FR" dirty="0"/>
          </a:p>
          <a:p>
            <a:endParaRPr lang="fr-FR" sz="1200" dirty="0"/>
          </a:p>
          <a:p>
            <a:pPr marL="0" indent="0">
              <a:buNone/>
            </a:pP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Fourier </a:t>
            </a:r>
            <a:r>
              <a:rPr lang="fr-FR" dirty="0" err="1"/>
              <a:t>Transform</a:t>
            </a:r>
            <a:r>
              <a:rPr lang="fr-FR" dirty="0"/>
              <a:t> </a:t>
            </a:r>
            <a:endParaRPr lang="fr-FR" dirty="0"/>
          </a:p>
          <a:p>
            <a:pPr>
              <a:buFont typeface="Arial"/>
              <a:buChar char="•"/>
            </a:pPr>
            <a:r>
              <a:rPr lang="fr-FR" b="0" dirty="0"/>
              <a:t>Use </a:t>
            </a:r>
            <a:r>
              <a:rPr lang="fr-FR" b="0" dirty="0" err="1"/>
              <a:t>functions</a:t>
            </a:r>
            <a:r>
              <a:rPr lang="fr-FR" b="0" dirty="0"/>
              <a:t> </a:t>
            </a:r>
            <a:r>
              <a:rPr lang="fr-FR" b="0" dirty="0" err="1"/>
              <a:t>named</a:t>
            </a:r>
            <a:r>
              <a:rPr lang="fr-FR" b="0" dirty="0"/>
              <a:t> </a:t>
            </a:r>
            <a:r>
              <a:rPr lang="fr-FR" b="0" dirty="0" err="1"/>
              <a:t>wavelets</a:t>
            </a:r>
            <a:r>
              <a:rPr lang="fr-FR" b="0" dirty="0"/>
              <a:t> </a:t>
            </a:r>
            <a:r>
              <a:rPr lang="fr-FR" b="0" dirty="0" err="1"/>
              <a:t>instead</a:t>
            </a:r>
            <a:r>
              <a:rPr lang="fr-FR" b="0" dirty="0"/>
              <a:t> sin and cos </a:t>
            </a:r>
            <a:r>
              <a:rPr lang="fr-FR" b="0" dirty="0" err="1"/>
              <a:t>functions</a:t>
            </a:r>
            <a:r>
              <a:rPr lang="fr-FR" b="0" dirty="0"/>
              <a:t> as new bases in the </a:t>
            </a:r>
            <a:r>
              <a:rPr lang="fr-FR" b="0" dirty="0" err="1"/>
              <a:t>transformed</a:t>
            </a:r>
            <a:r>
              <a:rPr lang="fr-FR" b="0" dirty="0"/>
              <a:t> </a:t>
            </a:r>
            <a:r>
              <a:rPr lang="fr-FR" b="0" dirty="0" err="1"/>
              <a:t>space</a:t>
            </a:r>
            <a:r>
              <a:rPr lang="fr-FR" b="0" dirty="0"/>
              <a:t> </a:t>
            </a:r>
            <a:endParaRPr lang="fr-FR" b="0" dirty="0"/>
          </a:p>
          <a:p>
            <a:pPr>
              <a:buFont typeface="Arial"/>
              <a:buChar char="•"/>
            </a:pPr>
            <a:r>
              <a:rPr lang="fr-FR" b="0" dirty="0"/>
              <a:t>The </a:t>
            </a:r>
            <a:r>
              <a:rPr lang="fr-FR" b="0" dirty="0" err="1"/>
              <a:t>transformed</a:t>
            </a:r>
            <a:r>
              <a:rPr lang="fr-FR" b="0" dirty="0"/>
              <a:t> </a:t>
            </a:r>
            <a:r>
              <a:rPr lang="fr-FR" b="0" dirty="0" err="1"/>
              <a:t>space</a:t>
            </a:r>
            <a:r>
              <a:rPr lang="fr-FR" b="0" dirty="0"/>
              <a:t> </a:t>
            </a:r>
            <a:r>
              <a:rPr lang="fr-FR" b="0" dirty="0" err="1"/>
              <a:t>contains</a:t>
            </a:r>
            <a:r>
              <a:rPr lang="fr-FR" b="0" dirty="0"/>
              <a:t> spatial </a:t>
            </a:r>
            <a:r>
              <a:rPr lang="fr-FR" b="0" dirty="0" smtClean="0"/>
              <a:t>information</a:t>
            </a:r>
            <a:endParaRPr lang="fr-FR" b="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considering</a:t>
            </a:r>
            <a:r>
              <a:rPr lang="fr-FR" dirty="0"/>
              <a:t> </a:t>
            </a: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 smtClean="0"/>
              <a:t>method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477110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fr-FR" sz="2400" b="0" dirty="0" smtClean="0"/>
              <a:t>“</a:t>
            </a:r>
            <a:r>
              <a:rPr lang="fr-FR" sz="2400" b="0" dirty="0"/>
              <a:t>A short </a:t>
            </a:r>
            <a:r>
              <a:rPr lang="fr-FR" sz="2400" b="0" dirty="0" err="1"/>
              <a:t>wave-like</a:t>
            </a:r>
            <a:r>
              <a:rPr lang="fr-FR" sz="2400" b="0" dirty="0"/>
              <a:t> oscillation </a:t>
            </a:r>
            <a:r>
              <a:rPr lang="fr-FR" sz="2400" b="0" dirty="0" err="1"/>
              <a:t>with</a:t>
            </a:r>
            <a:r>
              <a:rPr lang="fr-FR" sz="2400" b="0" dirty="0"/>
              <a:t> a </a:t>
            </a:r>
            <a:r>
              <a:rPr lang="fr-FR" sz="2400" b="0" dirty="0" err="1"/>
              <a:t>beginning</a:t>
            </a:r>
            <a:r>
              <a:rPr lang="fr-FR" sz="2400" b="0" dirty="0"/>
              <a:t> and an end” </a:t>
            </a:r>
            <a:endParaRPr lang="bn-IN" sz="2400" b="0" dirty="0" smtClean="0"/>
          </a:p>
          <a:p>
            <a:pPr marL="0" indent="0">
              <a:buNone/>
            </a:pPr>
            <a:endParaRPr lang="fr-FR" sz="2400" b="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Morlet</a:t>
            </a:r>
            <a:r>
              <a:rPr lang="fr-FR" dirty="0"/>
              <a:t> </a:t>
            </a:r>
            <a:r>
              <a:rPr lang="fr-FR" dirty="0" err="1"/>
              <a:t>wavelet</a:t>
            </a:r>
            <a:r>
              <a:rPr lang="fr-FR" dirty="0" smtClean="0"/>
              <a:t>)</a:t>
            </a:r>
            <a:endParaRPr dirty="0"/>
          </a:p>
        </p:txBody>
      </p:sp>
      <p:pic>
        <p:nvPicPr>
          <p:cNvPr id="2" name="Image 1" descr="wt_morl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18" y="1107021"/>
            <a:ext cx="4133527" cy="44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77110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endParaRPr lang="bn-IN" sz="800" b="0" dirty="0" smtClean="0"/>
          </a:p>
          <a:p>
            <a:pPr>
              <a:buFont typeface="Arial"/>
              <a:buChar char="•"/>
            </a:pPr>
            <a:r>
              <a:rPr lang="fr-FR" sz="2000" b="0" dirty="0" smtClean="0"/>
              <a:t>Input </a:t>
            </a:r>
            <a:r>
              <a:rPr lang="fr-FR" sz="2000" b="0" dirty="0"/>
              <a:t>signal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converted</a:t>
            </a:r>
            <a:r>
              <a:rPr lang="fr-FR" sz="2000" b="0" dirty="0"/>
              <a:t> to a </a:t>
            </a:r>
            <a:r>
              <a:rPr lang="fr-FR" sz="2000" b="0" dirty="0" err="1">
                <a:solidFill>
                  <a:srgbClr val="FF0000"/>
                </a:solidFill>
              </a:rPr>
              <a:t>weighted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 err="1"/>
              <a:t>sum</a:t>
            </a:r>
            <a:r>
              <a:rPr lang="fr-FR" sz="2000" b="0" dirty="0"/>
              <a:t> of sin and cos </a:t>
            </a:r>
            <a:r>
              <a:rPr lang="fr-FR" sz="2000" b="0" dirty="0" err="1"/>
              <a:t>at</a:t>
            </a:r>
            <a:r>
              <a:rPr lang="fr-FR" sz="2000" b="0" dirty="0"/>
              <a:t> </a:t>
            </a:r>
            <a:r>
              <a:rPr lang="fr-FR" sz="2000" b="0" dirty="0" err="1"/>
              <a:t>different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frequencies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  <a:endParaRPr lang="fr-FR" sz="2000" b="0" dirty="0">
              <a:solidFill>
                <a:srgbClr val="3366FF"/>
              </a:solidFill>
            </a:endParaRPr>
          </a:p>
          <a:p>
            <a:pPr>
              <a:buFont typeface="Arial"/>
              <a:buChar char="•"/>
            </a:pPr>
            <a:r>
              <a:rPr lang="fr-FR" sz="2000" b="0" dirty="0" err="1"/>
              <a:t>Threshold</a:t>
            </a:r>
            <a:r>
              <a:rPr lang="fr-FR" sz="2000" b="0" dirty="0"/>
              <a:t>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applied</a:t>
            </a:r>
            <a:r>
              <a:rPr lang="fr-FR" sz="2000" b="0" dirty="0"/>
              <a:t> on </a:t>
            </a:r>
            <a:r>
              <a:rPr lang="fr-FR" sz="2000" b="0" dirty="0" err="1"/>
              <a:t>these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FF0000"/>
                </a:solidFill>
              </a:rPr>
              <a:t>weights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/>
              <a:t>to </a:t>
            </a:r>
            <a:r>
              <a:rPr lang="fr-FR" sz="2000" b="0" dirty="0" err="1"/>
              <a:t>remove</a:t>
            </a:r>
            <a:r>
              <a:rPr lang="fr-FR" sz="2000" b="0" dirty="0"/>
              <a:t> </a:t>
            </a:r>
            <a:r>
              <a:rPr lang="fr-FR" sz="2000" b="0" dirty="0" err="1"/>
              <a:t>some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frequencies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  <a:r>
              <a:rPr lang="fr-FR" sz="2000" b="0" dirty="0"/>
              <a:t>in the input signal (</a:t>
            </a:r>
            <a:r>
              <a:rPr lang="fr-FR" sz="2000" b="0" dirty="0" err="1"/>
              <a:t>e.g</a:t>
            </a:r>
            <a:r>
              <a:rPr lang="fr-FR" sz="2000" b="0" dirty="0"/>
              <a:t>. </a:t>
            </a:r>
            <a:r>
              <a:rPr lang="fr-FR" sz="2000" b="0" dirty="0" err="1"/>
              <a:t>high</a:t>
            </a:r>
            <a:r>
              <a:rPr lang="fr-FR" sz="2000" b="0" dirty="0"/>
              <a:t> </a:t>
            </a:r>
            <a:r>
              <a:rPr lang="fr-FR" sz="2000" b="0" dirty="0" err="1"/>
              <a:t>pass</a:t>
            </a:r>
            <a:r>
              <a:rPr lang="fr-FR" sz="2000" b="0" dirty="0"/>
              <a:t> </a:t>
            </a:r>
            <a:r>
              <a:rPr lang="fr-FR" sz="2000" b="0" dirty="0" err="1"/>
              <a:t>filter</a:t>
            </a:r>
            <a:r>
              <a:rPr lang="fr-FR" sz="2000" b="0" dirty="0"/>
              <a:t>, </a:t>
            </a:r>
            <a:r>
              <a:rPr lang="fr-FR" sz="2000" b="0" dirty="0" err="1"/>
              <a:t>low</a:t>
            </a:r>
            <a:r>
              <a:rPr lang="fr-FR" sz="2000" b="0" dirty="0"/>
              <a:t> </a:t>
            </a:r>
            <a:r>
              <a:rPr lang="fr-FR" sz="2000" b="0" dirty="0" err="1"/>
              <a:t>pass</a:t>
            </a:r>
            <a:r>
              <a:rPr lang="fr-FR" sz="2000" b="0" dirty="0"/>
              <a:t> </a:t>
            </a:r>
            <a:r>
              <a:rPr lang="fr-FR" sz="2000" b="0" dirty="0" err="1"/>
              <a:t>filter</a:t>
            </a:r>
            <a:r>
              <a:rPr lang="fr-FR" sz="2000" b="0" dirty="0"/>
              <a:t>, ...) </a:t>
            </a:r>
            <a:endParaRPr lang="fr-FR" sz="2000" b="0" dirty="0"/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Cleaning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: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Fourier </a:t>
            </a:r>
            <a:r>
              <a:rPr lang="fr-FR" dirty="0" err="1"/>
              <a:t>Transform</a:t>
            </a:r>
            <a:r>
              <a:rPr lang="fr-FR" dirty="0"/>
              <a:t> </a:t>
            </a:r>
            <a:endParaRPr dirty="0"/>
          </a:p>
        </p:txBody>
      </p:sp>
      <p:pic>
        <p:nvPicPr>
          <p:cNvPr id="2" name="Image 1" descr="ff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5" y="2612379"/>
            <a:ext cx="7081256" cy="38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02467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800" b="0" dirty="0" smtClean="0"/>
          </a:p>
          <a:p>
            <a:pPr>
              <a:buFont typeface="Arial"/>
              <a:buChar char="•"/>
            </a:pPr>
            <a:r>
              <a:rPr lang="fr-FR" sz="2000" b="0" dirty="0" smtClean="0"/>
              <a:t>Input </a:t>
            </a:r>
            <a:r>
              <a:rPr lang="fr-FR" sz="2000" b="0" dirty="0"/>
              <a:t>signal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converted</a:t>
            </a:r>
            <a:r>
              <a:rPr lang="fr-FR" sz="2000" b="0" dirty="0"/>
              <a:t> to a </a:t>
            </a:r>
            <a:r>
              <a:rPr lang="fr-FR" sz="2000" b="0" dirty="0" err="1">
                <a:solidFill>
                  <a:srgbClr val="FF0000"/>
                </a:solidFill>
              </a:rPr>
              <a:t>weighted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 err="1"/>
              <a:t>sum</a:t>
            </a:r>
            <a:r>
              <a:rPr lang="fr-FR" sz="2000" b="0" dirty="0"/>
              <a:t> of </a:t>
            </a:r>
            <a:r>
              <a:rPr lang="fr-FR" sz="2000" b="0" dirty="0" err="1"/>
              <a:t>these</a:t>
            </a:r>
            <a:r>
              <a:rPr lang="fr-FR" sz="2000" b="0" dirty="0"/>
              <a:t> </a:t>
            </a:r>
            <a:r>
              <a:rPr lang="fr-FR" sz="2000" b="0" dirty="0" err="1"/>
              <a:t>wavelet</a:t>
            </a:r>
            <a:r>
              <a:rPr lang="fr-FR" sz="2000" b="0" dirty="0"/>
              <a:t> </a:t>
            </a:r>
            <a:r>
              <a:rPr lang="fr-FR" sz="2000" b="0" dirty="0" err="1"/>
              <a:t>functions</a:t>
            </a:r>
            <a:r>
              <a:rPr lang="fr-FR" sz="2000" b="0" dirty="0"/>
              <a:t> </a:t>
            </a:r>
            <a:r>
              <a:rPr lang="fr-FR" sz="2000" b="0" dirty="0" err="1"/>
              <a:t>at</a:t>
            </a:r>
            <a:r>
              <a:rPr lang="fr-FR" sz="2000" b="0" dirty="0"/>
              <a:t> </a:t>
            </a:r>
            <a:r>
              <a:rPr lang="fr-FR" sz="2000" b="0" dirty="0" err="1"/>
              <a:t>different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scales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  <a:r>
              <a:rPr lang="fr-FR" sz="2000" b="0" dirty="0"/>
              <a:t>(</a:t>
            </a:r>
            <a:r>
              <a:rPr lang="fr-FR" sz="2000" b="0" dirty="0">
                <a:solidFill>
                  <a:srgbClr val="3366FF"/>
                </a:solidFill>
              </a:rPr>
              <a:t>dilate factor</a:t>
            </a:r>
            <a:r>
              <a:rPr lang="fr-FR" sz="2000" b="0" dirty="0"/>
              <a:t>) and </a:t>
            </a:r>
            <a:r>
              <a:rPr lang="fr-FR" sz="2000" b="0" dirty="0">
                <a:solidFill>
                  <a:srgbClr val="008000"/>
                </a:solidFill>
              </a:rPr>
              <a:t>positions</a:t>
            </a:r>
            <a:r>
              <a:rPr lang="fr-FR" sz="2000" b="0" dirty="0"/>
              <a:t> (</a:t>
            </a:r>
            <a:r>
              <a:rPr lang="fr-FR" sz="2000" b="0" dirty="0">
                <a:solidFill>
                  <a:srgbClr val="008000"/>
                </a:solidFill>
              </a:rPr>
              <a:t>translate factor</a:t>
            </a:r>
            <a:r>
              <a:rPr lang="fr-FR" sz="2000" b="0" dirty="0"/>
              <a:t>) </a:t>
            </a:r>
            <a:endParaRPr lang="fr-FR" sz="2000" b="0" dirty="0"/>
          </a:p>
          <a:p>
            <a:pPr>
              <a:buFont typeface="Arial"/>
              <a:buChar char="•"/>
            </a:pPr>
            <a:r>
              <a:rPr lang="fr-FR" sz="2000" b="0" dirty="0" err="1"/>
              <a:t>Threshold</a:t>
            </a:r>
            <a:r>
              <a:rPr lang="fr-FR" sz="2000" b="0" dirty="0"/>
              <a:t>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applied</a:t>
            </a:r>
            <a:r>
              <a:rPr lang="fr-FR" sz="2000" b="0" dirty="0"/>
              <a:t> on </a:t>
            </a:r>
            <a:r>
              <a:rPr lang="fr-FR" sz="2000" b="0" dirty="0" err="1"/>
              <a:t>these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FF0000"/>
                </a:solidFill>
              </a:rPr>
              <a:t>weights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/>
              <a:t>to </a:t>
            </a:r>
            <a:r>
              <a:rPr lang="fr-FR" sz="2000" b="0" dirty="0" err="1"/>
              <a:t>remove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008000"/>
                </a:solidFill>
              </a:rPr>
              <a:t>locally</a:t>
            </a:r>
            <a:r>
              <a:rPr lang="fr-FR" sz="2000" b="0" dirty="0">
                <a:solidFill>
                  <a:srgbClr val="008000"/>
                </a:solidFill>
              </a:rPr>
              <a:t> </a:t>
            </a:r>
            <a:r>
              <a:rPr lang="fr-FR" sz="2000" b="0" dirty="0"/>
              <a:t>(in </a:t>
            </a:r>
            <a:r>
              <a:rPr lang="fr-FR" sz="2000" b="0" dirty="0" err="1"/>
              <a:t>space</a:t>
            </a:r>
            <a:r>
              <a:rPr lang="fr-FR" sz="2000" b="0" dirty="0"/>
              <a:t> or time) </a:t>
            </a:r>
            <a:r>
              <a:rPr lang="fr-FR" sz="2000" b="0" dirty="0" err="1"/>
              <a:t>some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frequencies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  <a:r>
              <a:rPr lang="fr-FR" sz="2000" b="0" dirty="0"/>
              <a:t>(or </a:t>
            </a:r>
            <a:r>
              <a:rPr lang="fr-FR" sz="2000" b="0" dirty="0" err="1">
                <a:solidFill>
                  <a:srgbClr val="3366FF"/>
                </a:solidFill>
              </a:rPr>
              <a:t>scales</a:t>
            </a:r>
            <a:r>
              <a:rPr lang="fr-FR" sz="2000" b="0" dirty="0"/>
              <a:t>) in the input </a:t>
            </a:r>
            <a:r>
              <a:rPr lang="fr-FR" sz="2000" b="0" dirty="0" smtClean="0"/>
              <a:t>signal</a:t>
            </a:r>
            <a:endParaRPr lang="fr-FR" sz="2000" b="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Cleaning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: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 smtClean="0"/>
              <a:t>Transform</a:t>
            </a:r>
            <a:endParaRPr dirty="0"/>
          </a:p>
        </p:txBody>
      </p:sp>
      <p:pic>
        <p:nvPicPr>
          <p:cNvPr id="2" name="Image 1" descr="w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37" y="2598990"/>
            <a:ext cx="7077475" cy="38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738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3509421" y="1814503"/>
            <a:ext cx="1630785" cy="168141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t"/>
          <a:lstStyle/>
          <a:p>
            <a:pPr algn="ctr"/>
            <a:r>
              <a:rPr dirty="0"/>
              <a:t>HESS group</a:t>
            </a:r>
          </a:p>
          <a:p>
            <a:pPr algn="ctr"/>
            <a:r>
              <a:rPr dirty="0"/>
              <a:t>(</a:t>
            </a:r>
            <a:r>
              <a:rPr dirty="0" smtClean="0"/>
              <a:t>S</a:t>
            </a:r>
            <a:r>
              <a:rPr lang="bn-IN" dirty="0"/>
              <a:t>A</a:t>
            </a:r>
            <a:r>
              <a:rPr dirty="0" smtClean="0"/>
              <a:t>p</a:t>
            </a:r>
            <a:r>
              <a:rPr lang="bn-IN" dirty="0" smtClean="0"/>
              <a:t> </a:t>
            </a:r>
            <a:r>
              <a:rPr dirty="0" smtClean="0"/>
              <a:t>+</a:t>
            </a:r>
            <a:r>
              <a:rPr lang="bn-IN" dirty="0" smtClean="0"/>
              <a:t> </a:t>
            </a:r>
            <a:r>
              <a:rPr dirty="0" smtClean="0"/>
              <a:t>SPP</a:t>
            </a:r>
            <a:r>
              <a:rPr dirty="0"/>
              <a:t>)</a:t>
            </a:r>
          </a:p>
        </p:txBody>
      </p:sp>
      <p:sp>
        <p:nvSpPr>
          <p:cNvPr id="53" name="Shape 53"/>
          <p:cNvSpPr/>
          <p:nvPr/>
        </p:nvSpPr>
        <p:spPr>
          <a:xfrm>
            <a:off x="3539409" y="4755931"/>
            <a:ext cx="2162275" cy="17342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t"/>
          <a:lstStyle/>
          <a:p>
            <a:pPr algn="ctr"/>
            <a:r>
              <a:rPr dirty="0"/>
              <a:t>APC Group</a:t>
            </a:r>
          </a:p>
          <a:p>
            <a:pPr algn="ctr"/>
            <a:r>
              <a:rPr dirty="0"/>
              <a:t>(Paris </a:t>
            </a:r>
            <a:r>
              <a:rPr lang="bn-IN" dirty="0" smtClean="0"/>
              <a:t>Diderot</a:t>
            </a:r>
            <a:r>
              <a:rPr dirty="0" smtClean="0"/>
              <a:t>)</a:t>
            </a:r>
            <a:endParaRPr dirty="0"/>
          </a:p>
          <a:p>
            <a:pPr algn="ctr"/>
            <a:endParaRPr dirty="0"/>
          </a:p>
        </p:txBody>
      </p:sp>
      <p:sp>
        <p:nvSpPr>
          <p:cNvPr id="54" name="Shape 54"/>
          <p:cNvSpPr/>
          <p:nvPr/>
        </p:nvSpPr>
        <p:spPr>
          <a:xfrm>
            <a:off x="5240784" y="1075841"/>
            <a:ext cx="3526596" cy="3094656"/>
          </a:xfrm>
          <a:prstGeom prst="ellipse">
            <a:avLst/>
          </a:prstGeom>
          <a:solidFill>
            <a:srgbClr val="DDDDDD"/>
          </a:soli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r>
              <a:rPr dirty="0" smtClean="0"/>
              <a:t>        </a:t>
            </a:r>
            <a:endParaRPr dirty="0"/>
          </a:p>
          <a:p>
            <a:pPr algn="r"/>
            <a:r>
              <a:rPr lang="en-US" dirty="0" smtClean="0"/>
              <a:t>       </a:t>
            </a:r>
            <a:r>
              <a:rPr dirty="0" smtClean="0"/>
              <a:t> </a:t>
            </a:r>
            <a:r>
              <a:rPr dirty="0"/>
              <a:t>(Europe)</a:t>
            </a:r>
          </a:p>
          <a:p>
            <a:endParaRPr dirty="0"/>
          </a:p>
          <a:p>
            <a:endParaRPr dirty="0"/>
          </a:p>
        </p:txBody>
      </p:sp>
      <p:sp>
        <p:nvSpPr>
          <p:cNvPr id="55" name="Shape 55"/>
          <p:cNvSpPr>
            <a:spLocks noGrp="1"/>
          </p:cNvSpPr>
          <p:nvPr>
            <p:ph type="body" sz="half" idx="1"/>
          </p:nvPr>
        </p:nvSpPr>
        <p:spPr>
          <a:xfrm>
            <a:off x="342900" y="1445172"/>
            <a:ext cx="3093169" cy="511543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sz="2300"/>
            </a:pPr>
            <a:r>
              <a:rPr dirty="0" smtClean="0"/>
              <a:t> </a:t>
            </a:r>
            <a:endParaRPr dirty="0"/>
          </a:p>
          <a:p>
            <a:pPr marL="415925" indent="-342900">
              <a:defRPr sz="2300"/>
            </a:pPr>
            <a:r>
              <a:rPr lang="bn-IN" dirty="0"/>
              <a:t>D</a:t>
            </a:r>
            <a:r>
              <a:rPr dirty="0" smtClean="0"/>
              <a:t>evelop </a:t>
            </a:r>
            <a:r>
              <a:rPr dirty="0"/>
              <a:t>a </a:t>
            </a:r>
            <a:r>
              <a:rPr dirty="0" smtClean="0"/>
              <a:t>group</a:t>
            </a:r>
            <a:r>
              <a:rPr lang="bn-IN" dirty="0"/>
              <a:t> </a:t>
            </a:r>
            <a:r>
              <a:rPr dirty="0" smtClean="0"/>
              <a:t>to </a:t>
            </a:r>
            <a:r>
              <a:rPr dirty="0"/>
              <a:t>work on gamma-ray techniques locally at </a:t>
            </a:r>
            <a:r>
              <a:rPr dirty="0" smtClean="0"/>
              <a:t>CEA</a:t>
            </a:r>
            <a:endParaRPr lang="bn-IN" dirty="0" smtClean="0"/>
          </a:p>
          <a:p>
            <a:pPr marL="415925" indent="-342900">
              <a:defRPr sz="2300"/>
            </a:pPr>
            <a:endParaRPr dirty="0"/>
          </a:p>
          <a:p>
            <a:pPr marL="415925" indent="-342900">
              <a:defRPr sz="2300"/>
            </a:pPr>
            <a:r>
              <a:rPr lang="bn-IN" dirty="0"/>
              <a:t>I</a:t>
            </a:r>
            <a:r>
              <a:rPr dirty="0" smtClean="0"/>
              <a:t>mprove </a:t>
            </a:r>
            <a:r>
              <a:rPr b="1" dirty="0"/>
              <a:t>overlap</a:t>
            </a:r>
            <a:r>
              <a:rPr dirty="0"/>
              <a:t> with related </a:t>
            </a:r>
            <a:r>
              <a:rPr dirty="0" smtClean="0"/>
              <a:t>groups</a:t>
            </a:r>
            <a:endParaRPr lang="bn-IN" dirty="0" smtClean="0"/>
          </a:p>
          <a:p>
            <a:pPr marL="415925" indent="-342900">
              <a:defRPr sz="2300"/>
            </a:pPr>
            <a:endParaRPr dirty="0"/>
          </a:p>
          <a:p>
            <a:pPr marL="415925" indent="-342900">
              <a:defRPr sz="2300"/>
            </a:pPr>
            <a:r>
              <a:rPr lang="bn-IN" dirty="0"/>
              <a:t>I</a:t>
            </a:r>
            <a:r>
              <a:rPr dirty="0" smtClean="0"/>
              <a:t>nvolve </a:t>
            </a:r>
            <a:r>
              <a:rPr dirty="0"/>
              <a:t>new people in gamma-ray analysis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Context: </a:t>
            </a:r>
          </a:p>
          <a:p>
            <a:pPr>
              <a:defRPr b="0"/>
            </a:pPr>
            <a:r>
              <a:t>group development</a:t>
            </a:r>
          </a:p>
        </p:txBody>
      </p:sp>
      <p:sp>
        <p:nvSpPr>
          <p:cNvPr id="57" name="Shape 57"/>
          <p:cNvSpPr/>
          <p:nvPr/>
        </p:nvSpPr>
        <p:spPr>
          <a:xfrm>
            <a:off x="5356716" y="1814503"/>
            <a:ext cx="2209068" cy="19633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t"/>
          <a:lstStyle>
            <a:lvl1pPr algn="ctr"/>
          </a:lstStyle>
          <a:p>
            <a:endParaRPr lang="bn-IN" dirty="0" smtClean="0"/>
          </a:p>
          <a:p>
            <a:endParaRPr lang="bn-IN" sz="800" dirty="0"/>
          </a:p>
          <a:p>
            <a:r>
              <a:rPr lang="en-US" dirty="0" err="1" smtClean="0"/>
              <a:t>SAp</a:t>
            </a:r>
            <a:r>
              <a:rPr lang="en-US" dirty="0" smtClean="0"/>
              <a:t> </a:t>
            </a:r>
            <a:r>
              <a:rPr dirty="0" smtClean="0"/>
              <a:t>CTA Group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58" name="Shape 58"/>
          <p:cNvSpPr/>
          <p:nvPr/>
        </p:nvSpPr>
        <p:spPr>
          <a:xfrm>
            <a:off x="5783778" y="4275414"/>
            <a:ext cx="1982565" cy="203572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r>
              <a:rPr dirty="0"/>
              <a:t>CosmoStat Group (SAp</a:t>
            </a:r>
            <a:r>
              <a:rPr dirty="0" smtClean="0"/>
              <a:t>)</a:t>
            </a:r>
            <a:endParaRPr lang="en-US" dirty="0" smtClean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</p:txBody>
      </p:sp>
      <p:pic>
        <p:nvPicPr>
          <p:cNvPr id="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1698" y="1261075"/>
            <a:ext cx="1656184" cy="1106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6119695" y="2924170"/>
            <a:ext cx="732071" cy="695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9025" y="5266299"/>
            <a:ext cx="732071" cy="69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8197" t="8815" r="6776" b="11487"/>
          <a:stretch>
            <a:fillRect/>
          </a:stretch>
        </p:blipFill>
        <p:spPr>
          <a:xfrm>
            <a:off x="6070733" y="2012846"/>
            <a:ext cx="781033" cy="48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566" extrusionOk="0">
                <a:moveTo>
                  <a:pt x="9935" y="0"/>
                </a:moveTo>
                <a:lnTo>
                  <a:pt x="9804" y="36"/>
                </a:lnTo>
                <a:cubicBezTo>
                  <a:pt x="9615" y="94"/>
                  <a:pt x="8933" y="435"/>
                  <a:pt x="8742" y="569"/>
                </a:cubicBezTo>
                <a:lnTo>
                  <a:pt x="8579" y="693"/>
                </a:lnTo>
                <a:lnTo>
                  <a:pt x="8568" y="1529"/>
                </a:lnTo>
                <a:lnTo>
                  <a:pt x="8557" y="2382"/>
                </a:lnTo>
                <a:lnTo>
                  <a:pt x="8265" y="2400"/>
                </a:lnTo>
                <a:lnTo>
                  <a:pt x="7983" y="2418"/>
                </a:lnTo>
                <a:lnTo>
                  <a:pt x="7983" y="3182"/>
                </a:lnTo>
                <a:lnTo>
                  <a:pt x="7983" y="3947"/>
                </a:lnTo>
                <a:lnTo>
                  <a:pt x="8265" y="3965"/>
                </a:lnTo>
                <a:lnTo>
                  <a:pt x="8557" y="3982"/>
                </a:lnTo>
                <a:lnTo>
                  <a:pt x="8579" y="6329"/>
                </a:lnTo>
                <a:cubicBezTo>
                  <a:pt x="8596" y="8253"/>
                  <a:pt x="8608" y="8725"/>
                  <a:pt x="8655" y="8996"/>
                </a:cubicBezTo>
                <a:cubicBezTo>
                  <a:pt x="8729" y="9421"/>
                  <a:pt x="8856" y="9819"/>
                  <a:pt x="8969" y="9991"/>
                </a:cubicBezTo>
                <a:cubicBezTo>
                  <a:pt x="9019" y="10067"/>
                  <a:pt x="9054" y="10146"/>
                  <a:pt x="9045" y="10169"/>
                </a:cubicBezTo>
                <a:cubicBezTo>
                  <a:pt x="9037" y="10192"/>
                  <a:pt x="9043" y="10225"/>
                  <a:pt x="9067" y="10222"/>
                </a:cubicBezTo>
                <a:cubicBezTo>
                  <a:pt x="9091" y="10220"/>
                  <a:pt x="9192" y="10258"/>
                  <a:pt x="9284" y="10329"/>
                </a:cubicBezTo>
                <a:cubicBezTo>
                  <a:pt x="9375" y="10400"/>
                  <a:pt x="9517" y="10481"/>
                  <a:pt x="9598" y="10507"/>
                </a:cubicBezTo>
                <a:cubicBezTo>
                  <a:pt x="10004" y="10638"/>
                  <a:pt x="10473" y="10535"/>
                  <a:pt x="10900" y="10222"/>
                </a:cubicBezTo>
                <a:cubicBezTo>
                  <a:pt x="11096" y="10078"/>
                  <a:pt x="11156" y="10026"/>
                  <a:pt x="11138" y="9956"/>
                </a:cubicBezTo>
                <a:cubicBezTo>
                  <a:pt x="11017" y="9463"/>
                  <a:pt x="10878" y="8836"/>
                  <a:pt x="10878" y="8782"/>
                </a:cubicBezTo>
                <a:cubicBezTo>
                  <a:pt x="10876" y="8601"/>
                  <a:pt x="10825" y="8570"/>
                  <a:pt x="10672" y="8658"/>
                </a:cubicBezTo>
                <a:cubicBezTo>
                  <a:pt x="10379" y="8827"/>
                  <a:pt x="10173" y="8728"/>
                  <a:pt x="10032" y="8356"/>
                </a:cubicBezTo>
                <a:lnTo>
                  <a:pt x="9956" y="8142"/>
                </a:lnTo>
                <a:lnTo>
                  <a:pt x="9956" y="6062"/>
                </a:lnTo>
                <a:lnTo>
                  <a:pt x="9956" y="3982"/>
                </a:lnTo>
                <a:lnTo>
                  <a:pt x="10704" y="3982"/>
                </a:lnTo>
                <a:lnTo>
                  <a:pt x="11463" y="4000"/>
                </a:lnTo>
                <a:lnTo>
                  <a:pt x="11463" y="3200"/>
                </a:lnTo>
                <a:lnTo>
                  <a:pt x="11463" y="2418"/>
                </a:lnTo>
                <a:lnTo>
                  <a:pt x="10704" y="2400"/>
                </a:lnTo>
                <a:lnTo>
                  <a:pt x="9956" y="2382"/>
                </a:lnTo>
                <a:lnTo>
                  <a:pt x="9945" y="1191"/>
                </a:lnTo>
                <a:lnTo>
                  <a:pt x="9935" y="0"/>
                </a:lnTo>
                <a:close/>
                <a:moveTo>
                  <a:pt x="13036" y="2044"/>
                </a:moveTo>
                <a:cubicBezTo>
                  <a:pt x="12525" y="2042"/>
                  <a:pt x="12296" y="2099"/>
                  <a:pt x="11984" y="2329"/>
                </a:cubicBezTo>
                <a:lnTo>
                  <a:pt x="11778" y="2489"/>
                </a:lnTo>
                <a:lnTo>
                  <a:pt x="11778" y="3182"/>
                </a:lnTo>
                <a:cubicBezTo>
                  <a:pt x="11778" y="3582"/>
                  <a:pt x="11792" y="3893"/>
                  <a:pt x="11810" y="3893"/>
                </a:cubicBezTo>
                <a:cubicBezTo>
                  <a:pt x="11828" y="3893"/>
                  <a:pt x="11951" y="3866"/>
                  <a:pt x="12082" y="3822"/>
                </a:cubicBezTo>
                <a:cubicBezTo>
                  <a:pt x="12874" y="3555"/>
                  <a:pt x="13237" y="3655"/>
                  <a:pt x="13415" y="4231"/>
                </a:cubicBezTo>
                <a:cubicBezTo>
                  <a:pt x="13484" y="4454"/>
                  <a:pt x="13489" y="4561"/>
                  <a:pt x="13480" y="5031"/>
                </a:cubicBezTo>
                <a:lnTo>
                  <a:pt x="13470" y="5582"/>
                </a:lnTo>
                <a:lnTo>
                  <a:pt x="12841" y="5618"/>
                </a:lnTo>
                <a:cubicBezTo>
                  <a:pt x="11883" y="5673"/>
                  <a:pt x="11561" y="5884"/>
                  <a:pt x="11333" y="6631"/>
                </a:cubicBezTo>
                <a:cubicBezTo>
                  <a:pt x="11059" y="7530"/>
                  <a:pt x="11115" y="8856"/>
                  <a:pt x="11453" y="9689"/>
                </a:cubicBezTo>
                <a:cubicBezTo>
                  <a:pt x="11596" y="10043"/>
                  <a:pt x="11747" y="10250"/>
                  <a:pt x="12017" y="10436"/>
                </a:cubicBezTo>
                <a:cubicBezTo>
                  <a:pt x="12197" y="10560"/>
                  <a:pt x="12253" y="10576"/>
                  <a:pt x="12613" y="10560"/>
                </a:cubicBezTo>
                <a:cubicBezTo>
                  <a:pt x="13039" y="10541"/>
                  <a:pt x="13272" y="10440"/>
                  <a:pt x="13448" y="10169"/>
                </a:cubicBezTo>
                <a:cubicBezTo>
                  <a:pt x="13576" y="9972"/>
                  <a:pt x="13656" y="9998"/>
                  <a:pt x="13773" y="10276"/>
                </a:cubicBezTo>
                <a:lnTo>
                  <a:pt x="13871" y="10525"/>
                </a:lnTo>
                <a:lnTo>
                  <a:pt x="14489" y="10525"/>
                </a:lnTo>
                <a:cubicBezTo>
                  <a:pt x="14823" y="10525"/>
                  <a:pt x="15096" y="10507"/>
                  <a:pt x="15096" y="10489"/>
                </a:cubicBezTo>
                <a:cubicBezTo>
                  <a:pt x="15096" y="10472"/>
                  <a:pt x="15038" y="10145"/>
                  <a:pt x="14977" y="9778"/>
                </a:cubicBezTo>
                <a:lnTo>
                  <a:pt x="14868" y="9120"/>
                </a:lnTo>
                <a:lnTo>
                  <a:pt x="14847" y="6720"/>
                </a:lnTo>
                <a:cubicBezTo>
                  <a:pt x="14827" y="4718"/>
                  <a:pt x="14820" y="4265"/>
                  <a:pt x="14771" y="3982"/>
                </a:cubicBezTo>
                <a:cubicBezTo>
                  <a:pt x="14640" y="3232"/>
                  <a:pt x="14457" y="2793"/>
                  <a:pt x="14153" y="2471"/>
                </a:cubicBezTo>
                <a:cubicBezTo>
                  <a:pt x="13839" y="2139"/>
                  <a:pt x="13590" y="2047"/>
                  <a:pt x="13036" y="2044"/>
                </a:cubicBezTo>
                <a:close/>
                <a:moveTo>
                  <a:pt x="6931" y="2151"/>
                </a:moveTo>
                <a:cubicBezTo>
                  <a:pt x="6550" y="2154"/>
                  <a:pt x="6466" y="2175"/>
                  <a:pt x="6226" y="2311"/>
                </a:cubicBezTo>
                <a:cubicBezTo>
                  <a:pt x="6075" y="2397"/>
                  <a:pt x="5845" y="2584"/>
                  <a:pt x="5716" y="2720"/>
                </a:cubicBezTo>
                <a:cubicBezTo>
                  <a:pt x="5495" y="2955"/>
                  <a:pt x="5168" y="3488"/>
                  <a:pt x="5066" y="3787"/>
                </a:cubicBezTo>
                <a:cubicBezTo>
                  <a:pt x="4709" y="4834"/>
                  <a:pt x="4593" y="6066"/>
                  <a:pt x="4719" y="7431"/>
                </a:cubicBezTo>
                <a:cubicBezTo>
                  <a:pt x="4880" y="9183"/>
                  <a:pt x="5463" y="10249"/>
                  <a:pt x="6400" y="10507"/>
                </a:cubicBezTo>
                <a:cubicBezTo>
                  <a:pt x="6834" y="10626"/>
                  <a:pt x="7332" y="10550"/>
                  <a:pt x="7809" y="10276"/>
                </a:cubicBezTo>
                <a:cubicBezTo>
                  <a:pt x="8114" y="10101"/>
                  <a:pt x="8471" y="9806"/>
                  <a:pt x="8471" y="9725"/>
                </a:cubicBezTo>
                <a:cubicBezTo>
                  <a:pt x="8471" y="9700"/>
                  <a:pt x="8446" y="9559"/>
                  <a:pt x="8416" y="9422"/>
                </a:cubicBezTo>
                <a:cubicBezTo>
                  <a:pt x="8387" y="9285"/>
                  <a:pt x="8326" y="8963"/>
                  <a:pt x="8286" y="8711"/>
                </a:cubicBezTo>
                <a:cubicBezTo>
                  <a:pt x="8247" y="8460"/>
                  <a:pt x="8215" y="8257"/>
                  <a:pt x="8210" y="8249"/>
                </a:cubicBezTo>
                <a:cubicBezTo>
                  <a:pt x="8206" y="8241"/>
                  <a:pt x="8068" y="8321"/>
                  <a:pt x="7907" y="8427"/>
                </a:cubicBezTo>
                <a:cubicBezTo>
                  <a:pt x="6923" y="9073"/>
                  <a:pt x="6345" y="8748"/>
                  <a:pt x="6096" y="7413"/>
                </a:cubicBezTo>
                <a:cubicBezTo>
                  <a:pt x="6037" y="7097"/>
                  <a:pt x="6020" y="6857"/>
                  <a:pt x="6020" y="6347"/>
                </a:cubicBezTo>
                <a:cubicBezTo>
                  <a:pt x="6020" y="5629"/>
                  <a:pt x="6066" y="5214"/>
                  <a:pt x="6226" y="4729"/>
                </a:cubicBezTo>
                <a:cubicBezTo>
                  <a:pt x="6337" y="4393"/>
                  <a:pt x="6562" y="4059"/>
                  <a:pt x="6638" y="4107"/>
                </a:cubicBezTo>
                <a:cubicBezTo>
                  <a:pt x="6673" y="4129"/>
                  <a:pt x="6688" y="4102"/>
                  <a:pt x="6681" y="4053"/>
                </a:cubicBezTo>
                <a:cubicBezTo>
                  <a:pt x="6675" y="4003"/>
                  <a:pt x="6745" y="3949"/>
                  <a:pt x="6877" y="3893"/>
                </a:cubicBezTo>
                <a:cubicBezTo>
                  <a:pt x="7038" y="3825"/>
                  <a:pt x="7113" y="3825"/>
                  <a:pt x="7289" y="3876"/>
                </a:cubicBezTo>
                <a:cubicBezTo>
                  <a:pt x="7409" y="3910"/>
                  <a:pt x="7537" y="3960"/>
                  <a:pt x="7571" y="3982"/>
                </a:cubicBezTo>
                <a:cubicBezTo>
                  <a:pt x="7627" y="4020"/>
                  <a:pt x="7636" y="3957"/>
                  <a:pt x="7636" y="3182"/>
                </a:cubicBezTo>
                <a:lnTo>
                  <a:pt x="7636" y="2347"/>
                </a:lnTo>
                <a:lnTo>
                  <a:pt x="7506" y="2258"/>
                </a:lnTo>
                <a:cubicBezTo>
                  <a:pt x="7404" y="2182"/>
                  <a:pt x="7270" y="2149"/>
                  <a:pt x="6931" y="2151"/>
                </a:cubicBezTo>
                <a:close/>
                <a:moveTo>
                  <a:pt x="3949" y="3058"/>
                </a:moveTo>
                <a:cubicBezTo>
                  <a:pt x="3907" y="3075"/>
                  <a:pt x="3772" y="3213"/>
                  <a:pt x="3613" y="3396"/>
                </a:cubicBezTo>
                <a:cubicBezTo>
                  <a:pt x="2494" y="4673"/>
                  <a:pt x="1453" y="6389"/>
                  <a:pt x="869" y="7929"/>
                </a:cubicBezTo>
                <a:cubicBezTo>
                  <a:pt x="-42" y="10335"/>
                  <a:pt x="-237" y="12704"/>
                  <a:pt x="284" y="14969"/>
                </a:cubicBezTo>
                <a:cubicBezTo>
                  <a:pt x="1112" y="18572"/>
                  <a:pt x="3977" y="21075"/>
                  <a:pt x="7787" y="21529"/>
                </a:cubicBezTo>
                <a:cubicBezTo>
                  <a:pt x="8380" y="21600"/>
                  <a:pt x="9989" y="21565"/>
                  <a:pt x="10629" y="21458"/>
                </a:cubicBezTo>
                <a:cubicBezTo>
                  <a:pt x="12920" y="21076"/>
                  <a:pt x="15120" y="20085"/>
                  <a:pt x="17026" y="18578"/>
                </a:cubicBezTo>
                <a:cubicBezTo>
                  <a:pt x="18151" y="17689"/>
                  <a:pt x="18992" y="16814"/>
                  <a:pt x="19976" y="15538"/>
                </a:cubicBezTo>
                <a:cubicBezTo>
                  <a:pt x="20190" y="15260"/>
                  <a:pt x="19961" y="15393"/>
                  <a:pt x="19358" y="15894"/>
                </a:cubicBezTo>
                <a:cubicBezTo>
                  <a:pt x="18280" y="16788"/>
                  <a:pt x="17284" y="17429"/>
                  <a:pt x="16094" y="17992"/>
                </a:cubicBezTo>
                <a:cubicBezTo>
                  <a:pt x="11863" y="19991"/>
                  <a:pt x="7332" y="19758"/>
                  <a:pt x="4328" y="17387"/>
                </a:cubicBezTo>
                <a:cubicBezTo>
                  <a:pt x="2562" y="15993"/>
                  <a:pt x="1505" y="14058"/>
                  <a:pt x="1238" y="11734"/>
                </a:cubicBezTo>
                <a:cubicBezTo>
                  <a:pt x="1154" y="10999"/>
                  <a:pt x="1181" y="9828"/>
                  <a:pt x="1303" y="9085"/>
                </a:cubicBezTo>
                <a:cubicBezTo>
                  <a:pt x="1635" y="7060"/>
                  <a:pt x="2434" y="5249"/>
                  <a:pt x="3884" y="3253"/>
                </a:cubicBezTo>
                <a:cubicBezTo>
                  <a:pt x="3941" y="3174"/>
                  <a:pt x="3984" y="3080"/>
                  <a:pt x="3971" y="3058"/>
                </a:cubicBezTo>
                <a:cubicBezTo>
                  <a:pt x="3969" y="3055"/>
                  <a:pt x="3955" y="3055"/>
                  <a:pt x="3949" y="3058"/>
                </a:cubicBezTo>
                <a:close/>
                <a:moveTo>
                  <a:pt x="13502" y="7005"/>
                </a:moveTo>
                <a:lnTo>
                  <a:pt x="13513" y="7645"/>
                </a:lnTo>
                <a:cubicBezTo>
                  <a:pt x="13524" y="8376"/>
                  <a:pt x="13501" y="8526"/>
                  <a:pt x="13296" y="8782"/>
                </a:cubicBezTo>
                <a:cubicBezTo>
                  <a:pt x="13197" y="8906"/>
                  <a:pt x="13118" y="8943"/>
                  <a:pt x="12949" y="8960"/>
                </a:cubicBezTo>
                <a:cubicBezTo>
                  <a:pt x="12649" y="8991"/>
                  <a:pt x="12558" y="8867"/>
                  <a:pt x="12504" y="8338"/>
                </a:cubicBezTo>
                <a:cubicBezTo>
                  <a:pt x="12455" y="7841"/>
                  <a:pt x="12494" y="7572"/>
                  <a:pt x="12635" y="7342"/>
                </a:cubicBezTo>
                <a:cubicBezTo>
                  <a:pt x="12767" y="7126"/>
                  <a:pt x="12969" y="7034"/>
                  <a:pt x="13285" y="7022"/>
                </a:cubicBezTo>
                <a:lnTo>
                  <a:pt x="13502" y="7005"/>
                </a:lnTo>
                <a:close/>
                <a:moveTo>
                  <a:pt x="5651" y="11609"/>
                </a:moveTo>
                <a:cubicBezTo>
                  <a:pt x="5584" y="11609"/>
                  <a:pt x="5575" y="11643"/>
                  <a:pt x="5575" y="12747"/>
                </a:cubicBezTo>
                <a:cubicBezTo>
                  <a:pt x="5575" y="13851"/>
                  <a:pt x="5584" y="13885"/>
                  <a:pt x="5651" y="13885"/>
                </a:cubicBezTo>
                <a:cubicBezTo>
                  <a:pt x="5716" y="13885"/>
                  <a:pt x="5716" y="13847"/>
                  <a:pt x="5716" y="13298"/>
                </a:cubicBezTo>
                <a:cubicBezTo>
                  <a:pt x="5716" y="12670"/>
                  <a:pt x="5759" y="12462"/>
                  <a:pt x="5890" y="12462"/>
                </a:cubicBezTo>
                <a:cubicBezTo>
                  <a:pt x="5998" y="12462"/>
                  <a:pt x="6031" y="12641"/>
                  <a:pt x="6031" y="13280"/>
                </a:cubicBezTo>
                <a:cubicBezTo>
                  <a:pt x="6031" y="13845"/>
                  <a:pt x="6031" y="13885"/>
                  <a:pt x="6096" y="13885"/>
                </a:cubicBezTo>
                <a:cubicBezTo>
                  <a:pt x="6162" y="13885"/>
                  <a:pt x="6172" y="13843"/>
                  <a:pt x="6172" y="13209"/>
                </a:cubicBezTo>
                <a:cubicBezTo>
                  <a:pt x="6172" y="12710"/>
                  <a:pt x="6156" y="12516"/>
                  <a:pt x="6118" y="12427"/>
                </a:cubicBezTo>
                <a:cubicBezTo>
                  <a:pt x="6050" y="12269"/>
                  <a:pt x="5954" y="12229"/>
                  <a:pt x="5846" y="12320"/>
                </a:cubicBezTo>
                <a:cubicBezTo>
                  <a:pt x="5799" y="12361"/>
                  <a:pt x="5749" y="12374"/>
                  <a:pt x="5738" y="12356"/>
                </a:cubicBezTo>
                <a:cubicBezTo>
                  <a:pt x="5727" y="12338"/>
                  <a:pt x="5716" y="12164"/>
                  <a:pt x="5716" y="11965"/>
                </a:cubicBezTo>
                <a:cubicBezTo>
                  <a:pt x="5716" y="11641"/>
                  <a:pt x="5714" y="11609"/>
                  <a:pt x="5651" y="11609"/>
                </a:cubicBezTo>
                <a:close/>
                <a:moveTo>
                  <a:pt x="9273" y="11609"/>
                </a:moveTo>
                <a:cubicBezTo>
                  <a:pt x="9207" y="11609"/>
                  <a:pt x="9197" y="11650"/>
                  <a:pt x="9197" y="12747"/>
                </a:cubicBezTo>
                <a:cubicBezTo>
                  <a:pt x="9197" y="13841"/>
                  <a:pt x="9208" y="13885"/>
                  <a:pt x="9273" y="13885"/>
                </a:cubicBezTo>
                <a:cubicBezTo>
                  <a:pt x="9331" y="13885"/>
                  <a:pt x="9340" y="13842"/>
                  <a:pt x="9349" y="13565"/>
                </a:cubicBezTo>
                <a:cubicBezTo>
                  <a:pt x="9362" y="13172"/>
                  <a:pt x="9421" y="13103"/>
                  <a:pt x="9501" y="13405"/>
                </a:cubicBezTo>
                <a:cubicBezTo>
                  <a:pt x="9622" y="13861"/>
                  <a:pt x="9636" y="13885"/>
                  <a:pt x="9718" y="13885"/>
                </a:cubicBezTo>
                <a:cubicBezTo>
                  <a:pt x="9762" y="13885"/>
                  <a:pt x="9794" y="13866"/>
                  <a:pt x="9794" y="13849"/>
                </a:cubicBezTo>
                <a:cubicBezTo>
                  <a:pt x="9794" y="13833"/>
                  <a:pt x="9728" y="13615"/>
                  <a:pt x="9653" y="13369"/>
                </a:cubicBezTo>
                <a:cubicBezTo>
                  <a:pt x="9535" y="12986"/>
                  <a:pt x="9528" y="12910"/>
                  <a:pt x="9566" y="12818"/>
                </a:cubicBezTo>
                <a:cubicBezTo>
                  <a:pt x="9590" y="12759"/>
                  <a:pt x="9642" y="12616"/>
                  <a:pt x="9685" y="12498"/>
                </a:cubicBezTo>
                <a:lnTo>
                  <a:pt x="9761" y="12285"/>
                </a:lnTo>
                <a:lnTo>
                  <a:pt x="9685" y="12285"/>
                </a:lnTo>
                <a:cubicBezTo>
                  <a:pt x="9623" y="12285"/>
                  <a:pt x="9578" y="12345"/>
                  <a:pt x="9512" y="12551"/>
                </a:cubicBezTo>
                <a:cubicBezTo>
                  <a:pt x="9463" y="12701"/>
                  <a:pt x="9411" y="12836"/>
                  <a:pt x="9392" y="12836"/>
                </a:cubicBezTo>
                <a:cubicBezTo>
                  <a:pt x="9374" y="12836"/>
                  <a:pt x="9354" y="12552"/>
                  <a:pt x="9349" y="12214"/>
                </a:cubicBezTo>
                <a:cubicBezTo>
                  <a:pt x="9340" y="11647"/>
                  <a:pt x="9336" y="11609"/>
                  <a:pt x="9273" y="11609"/>
                </a:cubicBezTo>
                <a:close/>
                <a:moveTo>
                  <a:pt x="13242" y="11609"/>
                </a:moveTo>
                <a:cubicBezTo>
                  <a:pt x="13176" y="11609"/>
                  <a:pt x="13177" y="11655"/>
                  <a:pt x="13177" y="12747"/>
                </a:cubicBezTo>
                <a:cubicBezTo>
                  <a:pt x="13177" y="13882"/>
                  <a:pt x="13174" y="13878"/>
                  <a:pt x="13253" y="13903"/>
                </a:cubicBezTo>
                <a:cubicBezTo>
                  <a:pt x="13296" y="13916"/>
                  <a:pt x="13329" y="13934"/>
                  <a:pt x="13329" y="13938"/>
                </a:cubicBezTo>
                <a:cubicBezTo>
                  <a:pt x="13329" y="13942"/>
                  <a:pt x="13323" y="13408"/>
                  <a:pt x="13318" y="12765"/>
                </a:cubicBezTo>
                <a:cubicBezTo>
                  <a:pt x="13308" y="11646"/>
                  <a:pt x="13307" y="11609"/>
                  <a:pt x="13242" y="11609"/>
                </a:cubicBezTo>
                <a:close/>
                <a:moveTo>
                  <a:pt x="12027" y="11947"/>
                </a:moveTo>
                <a:cubicBezTo>
                  <a:pt x="11996" y="11949"/>
                  <a:pt x="11971" y="12006"/>
                  <a:pt x="11962" y="12107"/>
                </a:cubicBezTo>
                <a:cubicBezTo>
                  <a:pt x="11956" y="12181"/>
                  <a:pt x="11923" y="12251"/>
                  <a:pt x="11886" y="12267"/>
                </a:cubicBezTo>
                <a:cubicBezTo>
                  <a:pt x="11799" y="12304"/>
                  <a:pt x="11798" y="12442"/>
                  <a:pt x="11886" y="12480"/>
                </a:cubicBezTo>
                <a:cubicBezTo>
                  <a:pt x="11951" y="12508"/>
                  <a:pt x="11951" y="12550"/>
                  <a:pt x="11951" y="13103"/>
                </a:cubicBezTo>
                <a:cubicBezTo>
                  <a:pt x="11951" y="13572"/>
                  <a:pt x="11963" y="13726"/>
                  <a:pt x="12006" y="13796"/>
                </a:cubicBezTo>
                <a:cubicBezTo>
                  <a:pt x="12071" y="13904"/>
                  <a:pt x="12266" y="13917"/>
                  <a:pt x="12266" y="13814"/>
                </a:cubicBezTo>
                <a:cubicBezTo>
                  <a:pt x="12266" y="13774"/>
                  <a:pt x="12233" y="13720"/>
                  <a:pt x="12190" y="13689"/>
                </a:cubicBezTo>
                <a:cubicBezTo>
                  <a:pt x="12116" y="13636"/>
                  <a:pt x="12114" y="13586"/>
                  <a:pt x="12114" y="13049"/>
                </a:cubicBezTo>
                <a:cubicBezTo>
                  <a:pt x="12114" y="12501"/>
                  <a:pt x="12115" y="12480"/>
                  <a:pt x="12190" y="12462"/>
                </a:cubicBezTo>
                <a:cubicBezTo>
                  <a:pt x="12233" y="12452"/>
                  <a:pt x="12266" y="12416"/>
                  <a:pt x="12266" y="12374"/>
                </a:cubicBezTo>
                <a:cubicBezTo>
                  <a:pt x="12266" y="12331"/>
                  <a:pt x="12233" y="12295"/>
                  <a:pt x="12190" y="12285"/>
                </a:cubicBezTo>
                <a:cubicBezTo>
                  <a:pt x="12133" y="12272"/>
                  <a:pt x="12111" y="12205"/>
                  <a:pt x="12103" y="12089"/>
                </a:cubicBezTo>
                <a:cubicBezTo>
                  <a:pt x="12096" y="11990"/>
                  <a:pt x="12058" y="11945"/>
                  <a:pt x="12027" y="11947"/>
                </a:cubicBezTo>
                <a:close/>
                <a:moveTo>
                  <a:pt x="14554" y="12249"/>
                </a:moveTo>
                <a:cubicBezTo>
                  <a:pt x="14435" y="12245"/>
                  <a:pt x="14295" y="12398"/>
                  <a:pt x="14272" y="12569"/>
                </a:cubicBezTo>
                <a:cubicBezTo>
                  <a:pt x="14244" y="12779"/>
                  <a:pt x="14298" y="12928"/>
                  <a:pt x="14456" y="13156"/>
                </a:cubicBezTo>
                <a:cubicBezTo>
                  <a:pt x="14649" y="13433"/>
                  <a:pt x="14584" y="13770"/>
                  <a:pt x="14359" y="13689"/>
                </a:cubicBezTo>
                <a:cubicBezTo>
                  <a:pt x="14277" y="13660"/>
                  <a:pt x="14261" y="13659"/>
                  <a:pt x="14261" y="13725"/>
                </a:cubicBezTo>
                <a:cubicBezTo>
                  <a:pt x="14261" y="13772"/>
                  <a:pt x="14281" y="13833"/>
                  <a:pt x="14305" y="13849"/>
                </a:cubicBezTo>
                <a:cubicBezTo>
                  <a:pt x="14402" y="13914"/>
                  <a:pt x="14532" y="13872"/>
                  <a:pt x="14619" y="13760"/>
                </a:cubicBezTo>
                <a:cubicBezTo>
                  <a:pt x="14690" y="13669"/>
                  <a:pt x="14706" y="13591"/>
                  <a:pt x="14706" y="13423"/>
                </a:cubicBezTo>
                <a:cubicBezTo>
                  <a:pt x="14706" y="13237"/>
                  <a:pt x="14688" y="13169"/>
                  <a:pt x="14554" y="12960"/>
                </a:cubicBezTo>
                <a:cubicBezTo>
                  <a:pt x="14356" y="12652"/>
                  <a:pt x="14350" y="12489"/>
                  <a:pt x="14543" y="12462"/>
                </a:cubicBezTo>
                <a:cubicBezTo>
                  <a:pt x="14687" y="12443"/>
                  <a:pt x="14721" y="12320"/>
                  <a:pt x="14597" y="12267"/>
                </a:cubicBezTo>
                <a:cubicBezTo>
                  <a:pt x="14581" y="12260"/>
                  <a:pt x="14571" y="12250"/>
                  <a:pt x="14554" y="12249"/>
                </a:cubicBezTo>
                <a:close/>
                <a:moveTo>
                  <a:pt x="19423" y="12249"/>
                </a:moveTo>
                <a:cubicBezTo>
                  <a:pt x="19415" y="12249"/>
                  <a:pt x="19402" y="12260"/>
                  <a:pt x="19390" y="12267"/>
                </a:cubicBezTo>
                <a:cubicBezTo>
                  <a:pt x="19357" y="12287"/>
                  <a:pt x="19304" y="12328"/>
                  <a:pt x="19282" y="12356"/>
                </a:cubicBezTo>
                <a:cubicBezTo>
                  <a:pt x="19257" y="12387"/>
                  <a:pt x="19241" y="12374"/>
                  <a:pt x="19228" y="12338"/>
                </a:cubicBezTo>
                <a:cubicBezTo>
                  <a:pt x="19215" y="12305"/>
                  <a:pt x="19169" y="12285"/>
                  <a:pt x="19130" y="12285"/>
                </a:cubicBezTo>
                <a:cubicBezTo>
                  <a:pt x="19073" y="12285"/>
                  <a:pt x="19059" y="12306"/>
                  <a:pt x="19076" y="12409"/>
                </a:cubicBezTo>
                <a:cubicBezTo>
                  <a:pt x="19087" y="12480"/>
                  <a:pt x="19097" y="12842"/>
                  <a:pt x="19097" y="13209"/>
                </a:cubicBezTo>
                <a:cubicBezTo>
                  <a:pt x="19098" y="13855"/>
                  <a:pt x="19108" y="13879"/>
                  <a:pt x="19184" y="13903"/>
                </a:cubicBezTo>
                <a:cubicBezTo>
                  <a:pt x="19227" y="13916"/>
                  <a:pt x="19260" y="13934"/>
                  <a:pt x="19260" y="13938"/>
                </a:cubicBezTo>
                <a:cubicBezTo>
                  <a:pt x="19260" y="13942"/>
                  <a:pt x="19255" y="13666"/>
                  <a:pt x="19249" y="13334"/>
                </a:cubicBezTo>
                <a:cubicBezTo>
                  <a:pt x="19240" y="12824"/>
                  <a:pt x="19242" y="12714"/>
                  <a:pt x="19293" y="12623"/>
                </a:cubicBezTo>
                <a:cubicBezTo>
                  <a:pt x="19326" y="12563"/>
                  <a:pt x="19375" y="12516"/>
                  <a:pt x="19401" y="12516"/>
                </a:cubicBezTo>
                <a:cubicBezTo>
                  <a:pt x="19428" y="12516"/>
                  <a:pt x="19444" y="12454"/>
                  <a:pt x="19444" y="12374"/>
                </a:cubicBezTo>
                <a:cubicBezTo>
                  <a:pt x="19444" y="12291"/>
                  <a:pt x="19447" y="12249"/>
                  <a:pt x="19423" y="12249"/>
                </a:cubicBezTo>
                <a:close/>
                <a:moveTo>
                  <a:pt x="19943" y="12249"/>
                </a:moveTo>
                <a:cubicBezTo>
                  <a:pt x="19935" y="12249"/>
                  <a:pt x="19923" y="12260"/>
                  <a:pt x="19911" y="12267"/>
                </a:cubicBezTo>
                <a:cubicBezTo>
                  <a:pt x="19877" y="12287"/>
                  <a:pt x="19835" y="12328"/>
                  <a:pt x="19813" y="12356"/>
                </a:cubicBezTo>
                <a:cubicBezTo>
                  <a:pt x="19789" y="12387"/>
                  <a:pt x="19762" y="12374"/>
                  <a:pt x="19748" y="12338"/>
                </a:cubicBezTo>
                <a:cubicBezTo>
                  <a:pt x="19736" y="12305"/>
                  <a:pt x="19698" y="12285"/>
                  <a:pt x="19661" y="12285"/>
                </a:cubicBezTo>
                <a:cubicBezTo>
                  <a:pt x="19598" y="12285"/>
                  <a:pt x="19585" y="12332"/>
                  <a:pt x="19585" y="13085"/>
                </a:cubicBezTo>
                <a:cubicBezTo>
                  <a:pt x="19585" y="13846"/>
                  <a:pt x="19595" y="13885"/>
                  <a:pt x="19661" y="13885"/>
                </a:cubicBezTo>
                <a:cubicBezTo>
                  <a:pt x="19726" y="13885"/>
                  <a:pt x="19726" y="13848"/>
                  <a:pt x="19726" y="13351"/>
                </a:cubicBezTo>
                <a:cubicBezTo>
                  <a:pt x="19726" y="12897"/>
                  <a:pt x="19741" y="12786"/>
                  <a:pt x="19802" y="12658"/>
                </a:cubicBezTo>
                <a:cubicBezTo>
                  <a:pt x="19842" y="12575"/>
                  <a:pt x="19894" y="12516"/>
                  <a:pt x="19922" y="12516"/>
                </a:cubicBezTo>
                <a:cubicBezTo>
                  <a:pt x="19951" y="12516"/>
                  <a:pt x="19976" y="12458"/>
                  <a:pt x="19976" y="12374"/>
                </a:cubicBezTo>
                <a:cubicBezTo>
                  <a:pt x="19976" y="12291"/>
                  <a:pt x="19967" y="12249"/>
                  <a:pt x="19943" y="12249"/>
                </a:cubicBezTo>
                <a:close/>
                <a:moveTo>
                  <a:pt x="5326" y="12267"/>
                </a:moveTo>
                <a:cubicBezTo>
                  <a:pt x="5220" y="12266"/>
                  <a:pt x="5059" y="12387"/>
                  <a:pt x="5001" y="12534"/>
                </a:cubicBezTo>
                <a:cubicBezTo>
                  <a:pt x="4865" y="12872"/>
                  <a:pt x="4909" y="13544"/>
                  <a:pt x="5077" y="13760"/>
                </a:cubicBezTo>
                <a:cubicBezTo>
                  <a:pt x="5167" y="13877"/>
                  <a:pt x="5279" y="13913"/>
                  <a:pt x="5380" y="13849"/>
                </a:cubicBezTo>
                <a:cubicBezTo>
                  <a:pt x="5453" y="13803"/>
                  <a:pt x="5414" y="13656"/>
                  <a:pt x="5337" y="13689"/>
                </a:cubicBezTo>
                <a:cubicBezTo>
                  <a:pt x="5302" y="13704"/>
                  <a:pt x="5231" y="13662"/>
                  <a:pt x="5174" y="13583"/>
                </a:cubicBezTo>
                <a:cubicBezTo>
                  <a:pt x="5085" y="13456"/>
                  <a:pt x="5077" y="13404"/>
                  <a:pt x="5077" y="13103"/>
                </a:cubicBezTo>
                <a:cubicBezTo>
                  <a:pt x="5077" y="12680"/>
                  <a:pt x="5146" y="12470"/>
                  <a:pt x="5304" y="12445"/>
                </a:cubicBezTo>
                <a:cubicBezTo>
                  <a:pt x="5436" y="12423"/>
                  <a:pt x="5467" y="12314"/>
                  <a:pt x="5359" y="12267"/>
                </a:cubicBezTo>
                <a:cubicBezTo>
                  <a:pt x="5346" y="12261"/>
                  <a:pt x="5341" y="12267"/>
                  <a:pt x="5326" y="12267"/>
                </a:cubicBezTo>
                <a:close/>
                <a:moveTo>
                  <a:pt x="6681" y="12267"/>
                </a:moveTo>
                <a:cubicBezTo>
                  <a:pt x="6593" y="12272"/>
                  <a:pt x="6506" y="12363"/>
                  <a:pt x="6443" y="12569"/>
                </a:cubicBezTo>
                <a:cubicBezTo>
                  <a:pt x="6321" y="12969"/>
                  <a:pt x="6391" y="13719"/>
                  <a:pt x="6562" y="13831"/>
                </a:cubicBezTo>
                <a:cubicBezTo>
                  <a:pt x="6667" y="13901"/>
                  <a:pt x="6834" y="13898"/>
                  <a:pt x="6898" y="13831"/>
                </a:cubicBezTo>
                <a:cubicBezTo>
                  <a:pt x="6974" y="13753"/>
                  <a:pt x="6911" y="13688"/>
                  <a:pt x="6779" y="13707"/>
                </a:cubicBezTo>
                <a:cubicBezTo>
                  <a:pt x="6687" y="13720"/>
                  <a:pt x="6655" y="13689"/>
                  <a:pt x="6595" y="13565"/>
                </a:cubicBezTo>
                <a:cubicBezTo>
                  <a:pt x="6551" y="13473"/>
                  <a:pt x="6524" y="13347"/>
                  <a:pt x="6530" y="13263"/>
                </a:cubicBezTo>
                <a:cubicBezTo>
                  <a:pt x="6539" y="13126"/>
                  <a:pt x="6553" y="13118"/>
                  <a:pt x="6757" y="13103"/>
                </a:cubicBezTo>
                <a:cubicBezTo>
                  <a:pt x="6974" y="13086"/>
                  <a:pt x="6974" y="13076"/>
                  <a:pt x="6974" y="12907"/>
                </a:cubicBezTo>
                <a:cubicBezTo>
                  <a:pt x="6974" y="12498"/>
                  <a:pt x="6829" y="12258"/>
                  <a:pt x="6681" y="12267"/>
                </a:cubicBezTo>
                <a:close/>
                <a:moveTo>
                  <a:pt x="7462" y="12267"/>
                </a:moveTo>
                <a:cubicBezTo>
                  <a:pt x="7429" y="12287"/>
                  <a:pt x="7387" y="12328"/>
                  <a:pt x="7365" y="12356"/>
                </a:cubicBezTo>
                <a:cubicBezTo>
                  <a:pt x="7340" y="12387"/>
                  <a:pt x="7313" y="12374"/>
                  <a:pt x="7300" y="12338"/>
                </a:cubicBezTo>
                <a:cubicBezTo>
                  <a:pt x="7287" y="12305"/>
                  <a:pt x="7250" y="12285"/>
                  <a:pt x="7213" y="12285"/>
                </a:cubicBezTo>
                <a:cubicBezTo>
                  <a:pt x="7149" y="12285"/>
                  <a:pt x="7148" y="12332"/>
                  <a:pt x="7148" y="13085"/>
                </a:cubicBezTo>
                <a:cubicBezTo>
                  <a:pt x="7148" y="13846"/>
                  <a:pt x="7146" y="13885"/>
                  <a:pt x="7213" y="13885"/>
                </a:cubicBezTo>
                <a:cubicBezTo>
                  <a:pt x="7277" y="13885"/>
                  <a:pt x="7288" y="13848"/>
                  <a:pt x="7289" y="13387"/>
                </a:cubicBezTo>
                <a:cubicBezTo>
                  <a:pt x="7289" y="12846"/>
                  <a:pt x="7328" y="12641"/>
                  <a:pt x="7451" y="12551"/>
                </a:cubicBezTo>
                <a:cubicBezTo>
                  <a:pt x="7536" y="12490"/>
                  <a:pt x="7555" y="12280"/>
                  <a:pt x="7495" y="12267"/>
                </a:cubicBezTo>
                <a:cubicBezTo>
                  <a:pt x="7486" y="12265"/>
                  <a:pt x="7474" y="12260"/>
                  <a:pt x="7462" y="12267"/>
                </a:cubicBezTo>
                <a:close/>
                <a:moveTo>
                  <a:pt x="7907" y="12267"/>
                </a:moveTo>
                <a:cubicBezTo>
                  <a:pt x="7688" y="12277"/>
                  <a:pt x="7559" y="12753"/>
                  <a:pt x="7614" y="13334"/>
                </a:cubicBezTo>
                <a:cubicBezTo>
                  <a:pt x="7639" y="13598"/>
                  <a:pt x="7680" y="13713"/>
                  <a:pt x="7787" y="13814"/>
                </a:cubicBezTo>
                <a:cubicBezTo>
                  <a:pt x="7918" y="13936"/>
                  <a:pt x="8199" y="13866"/>
                  <a:pt x="8145" y="13725"/>
                </a:cubicBezTo>
                <a:cubicBezTo>
                  <a:pt x="8134" y="13695"/>
                  <a:pt x="8080" y="13694"/>
                  <a:pt x="8026" y="13707"/>
                </a:cubicBezTo>
                <a:cubicBezTo>
                  <a:pt x="7886" y="13741"/>
                  <a:pt x="7773" y="13565"/>
                  <a:pt x="7766" y="13316"/>
                </a:cubicBezTo>
                <a:lnTo>
                  <a:pt x="7755" y="13120"/>
                </a:lnTo>
                <a:lnTo>
                  <a:pt x="7972" y="13103"/>
                </a:lnTo>
                <a:lnTo>
                  <a:pt x="8200" y="13085"/>
                </a:lnTo>
                <a:lnTo>
                  <a:pt x="8178" y="12800"/>
                </a:lnTo>
                <a:cubicBezTo>
                  <a:pt x="8157" y="12445"/>
                  <a:pt x="8072" y="12259"/>
                  <a:pt x="7907" y="12267"/>
                </a:cubicBezTo>
                <a:close/>
                <a:moveTo>
                  <a:pt x="8774" y="12267"/>
                </a:moveTo>
                <a:cubicBezTo>
                  <a:pt x="8730" y="12262"/>
                  <a:pt x="8687" y="12267"/>
                  <a:pt x="8644" y="12302"/>
                </a:cubicBezTo>
                <a:cubicBezTo>
                  <a:pt x="8587" y="12349"/>
                  <a:pt x="8536" y="12368"/>
                  <a:pt x="8525" y="12338"/>
                </a:cubicBezTo>
                <a:cubicBezTo>
                  <a:pt x="8514" y="12309"/>
                  <a:pt x="8471" y="12285"/>
                  <a:pt x="8438" y="12285"/>
                </a:cubicBezTo>
                <a:cubicBezTo>
                  <a:pt x="8385" y="12285"/>
                  <a:pt x="8385" y="12365"/>
                  <a:pt x="8395" y="13085"/>
                </a:cubicBezTo>
                <a:cubicBezTo>
                  <a:pt x="8405" y="13833"/>
                  <a:pt x="8407" y="13885"/>
                  <a:pt x="8471" y="13885"/>
                </a:cubicBezTo>
                <a:cubicBezTo>
                  <a:pt x="8534" y="13885"/>
                  <a:pt x="8536" y="13840"/>
                  <a:pt x="8536" y="13280"/>
                </a:cubicBezTo>
                <a:cubicBezTo>
                  <a:pt x="8536" y="12644"/>
                  <a:pt x="8571" y="12462"/>
                  <a:pt x="8677" y="12462"/>
                </a:cubicBezTo>
                <a:cubicBezTo>
                  <a:pt x="8802" y="12462"/>
                  <a:pt x="8818" y="12583"/>
                  <a:pt x="8807" y="13263"/>
                </a:cubicBezTo>
                <a:cubicBezTo>
                  <a:pt x="8796" y="13910"/>
                  <a:pt x="8805" y="13927"/>
                  <a:pt x="8883" y="13903"/>
                </a:cubicBezTo>
                <a:cubicBezTo>
                  <a:pt x="8959" y="13879"/>
                  <a:pt x="8959" y="13845"/>
                  <a:pt x="8959" y="13191"/>
                </a:cubicBezTo>
                <a:cubicBezTo>
                  <a:pt x="8959" y="12821"/>
                  <a:pt x="8949" y="12479"/>
                  <a:pt x="8937" y="12427"/>
                </a:cubicBezTo>
                <a:cubicBezTo>
                  <a:pt x="8914" y="12330"/>
                  <a:pt x="8848" y="12275"/>
                  <a:pt x="8774" y="12267"/>
                </a:cubicBezTo>
                <a:close/>
                <a:moveTo>
                  <a:pt x="10162" y="12267"/>
                </a:moveTo>
                <a:cubicBezTo>
                  <a:pt x="10090" y="12276"/>
                  <a:pt x="10017" y="12340"/>
                  <a:pt x="9967" y="12445"/>
                </a:cubicBezTo>
                <a:cubicBezTo>
                  <a:pt x="9826" y="12739"/>
                  <a:pt x="9844" y="13523"/>
                  <a:pt x="10000" y="13778"/>
                </a:cubicBezTo>
                <a:cubicBezTo>
                  <a:pt x="10075" y="13901"/>
                  <a:pt x="10217" y="13926"/>
                  <a:pt x="10325" y="13831"/>
                </a:cubicBezTo>
                <a:cubicBezTo>
                  <a:pt x="10476" y="13699"/>
                  <a:pt x="10547" y="13002"/>
                  <a:pt x="10455" y="12569"/>
                </a:cubicBezTo>
                <a:cubicBezTo>
                  <a:pt x="10410" y="12359"/>
                  <a:pt x="10282" y="12251"/>
                  <a:pt x="10162" y="12267"/>
                </a:cubicBezTo>
                <a:close/>
                <a:moveTo>
                  <a:pt x="12689" y="12267"/>
                </a:moveTo>
                <a:cubicBezTo>
                  <a:pt x="12549" y="12273"/>
                  <a:pt x="12451" y="12413"/>
                  <a:pt x="12407" y="12676"/>
                </a:cubicBezTo>
                <a:cubicBezTo>
                  <a:pt x="12330" y="13129"/>
                  <a:pt x="12406" y="13693"/>
                  <a:pt x="12559" y="13814"/>
                </a:cubicBezTo>
                <a:cubicBezTo>
                  <a:pt x="12706" y="13930"/>
                  <a:pt x="12927" y="13889"/>
                  <a:pt x="12927" y="13743"/>
                </a:cubicBezTo>
                <a:cubicBezTo>
                  <a:pt x="12927" y="13689"/>
                  <a:pt x="12900" y="13668"/>
                  <a:pt x="12819" y="13689"/>
                </a:cubicBezTo>
                <a:cubicBezTo>
                  <a:pt x="12663" y="13731"/>
                  <a:pt x="12545" y="13580"/>
                  <a:pt x="12537" y="13316"/>
                </a:cubicBezTo>
                <a:lnTo>
                  <a:pt x="12526" y="13120"/>
                </a:lnTo>
                <a:lnTo>
                  <a:pt x="12754" y="13103"/>
                </a:lnTo>
                <a:lnTo>
                  <a:pt x="12971" y="13085"/>
                </a:lnTo>
                <a:lnTo>
                  <a:pt x="12960" y="12800"/>
                </a:lnTo>
                <a:cubicBezTo>
                  <a:pt x="12939" y="12450"/>
                  <a:pt x="12848" y="12260"/>
                  <a:pt x="12689" y="12267"/>
                </a:cubicBezTo>
                <a:close/>
                <a:moveTo>
                  <a:pt x="13827" y="12267"/>
                </a:moveTo>
                <a:cubicBezTo>
                  <a:pt x="13739" y="12272"/>
                  <a:pt x="13652" y="12363"/>
                  <a:pt x="13589" y="12569"/>
                </a:cubicBezTo>
                <a:cubicBezTo>
                  <a:pt x="13467" y="12969"/>
                  <a:pt x="13537" y="13719"/>
                  <a:pt x="13708" y="13831"/>
                </a:cubicBezTo>
                <a:cubicBezTo>
                  <a:pt x="13813" y="13901"/>
                  <a:pt x="13980" y="13898"/>
                  <a:pt x="14044" y="13831"/>
                </a:cubicBezTo>
                <a:cubicBezTo>
                  <a:pt x="14120" y="13753"/>
                  <a:pt x="14057" y="13688"/>
                  <a:pt x="13925" y="13707"/>
                </a:cubicBezTo>
                <a:cubicBezTo>
                  <a:pt x="13833" y="13720"/>
                  <a:pt x="13801" y="13689"/>
                  <a:pt x="13741" y="13565"/>
                </a:cubicBezTo>
                <a:cubicBezTo>
                  <a:pt x="13697" y="13473"/>
                  <a:pt x="13670" y="13347"/>
                  <a:pt x="13676" y="13263"/>
                </a:cubicBezTo>
                <a:cubicBezTo>
                  <a:pt x="13685" y="13126"/>
                  <a:pt x="13699" y="13118"/>
                  <a:pt x="13903" y="13103"/>
                </a:cubicBezTo>
                <a:cubicBezTo>
                  <a:pt x="14120" y="13086"/>
                  <a:pt x="14120" y="13076"/>
                  <a:pt x="14120" y="12907"/>
                </a:cubicBezTo>
                <a:cubicBezTo>
                  <a:pt x="14120" y="12498"/>
                  <a:pt x="13975" y="12258"/>
                  <a:pt x="13827" y="12267"/>
                </a:cubicBezTo>
                <a:close/>
                <a:moveTo>
                  <a:pt x="15215" y="12267"/>
                </a:moveTo>
                <a:cubicBezTo>
                  <a:pt x="15128" y="12275"/>
                  <a:pt x="15057" y="12323"/>
                  <a:pt x="15009" y="12391"/>
                </a:cubicBezTo>
                <a:cubicBezTo>
                  <a:pt x="14793" y="12705"/>
                  <a:pt x="14799" y="13591"/>
                  <a:pt x="15020" y="13796"/>
                </a:cubicBezTo>
                <a:cubicBezTo>
                  <a:pt x="15133" y="13900"/>
                  <a:pt x="15310" y="13881"/>
                  <a:pt x="15324" y="13760"/>
                </a:cubicBezTo>
                <a:cubicBezTo>
                  <a:pt x="15332" y="13691"/>
                  <a:pt x="15319" y="13670"/>
                  <a:pt x="15259" y="13689"/>
                </a:cubicBezTo>
                <a:cubicBezTo>
                  <a:pt x="15204" y="13706"/>
                  <a:pt x="15156" y="13669"/>
                  <a:pt x="15096" y="13565"/>
                </a:cubicBezTo>
                <a:cubicBezTo>
                  <a:pt x="15024" y="13440"/>
                  <a:pt x="15009" y="13354"/>
                  <a:pt x="15009" y="13085"/>
                </a:cubicBezTo>
                <a:cubicBezTo>
                  <a:pt x="15009" y="12674"/>
                  <a:pt x="15082" y="12462"/>
                  <a:pt x="15226" y="12462"/>
                </a:cubicBezTo>
                <a:cubicBezTo>
                  <a:pt x="15336" y="12462"/>
                  <a:pt x="15416" y="12300"/>
                  <a:pt x="15313" y="12285"/>
                </a:cubicBezTo>
                <a:cubicBezTo>
                  <a:pt x="15281" y="12280"/>
                  <a:pt x="15245" y="12264"/>
                  <a:pt x="15215" y="12267"/>
                </a:cubicBezTo>
                <a:close/>
                <a:moveTo>
                  <a:pt x="15790" y="12267"/>
                </a:moveTo>
                <a:cubicBezTo>
                  <a:pt x="15694" y="12261"/>
                  <a:pt x="15592" y="12343"/>
                  <a:pt x="15530" y="12516"/>
                </a:cubicBezTo>
                <a:cubicBezTo>
                  <a:pt x="15401" y="12874"/>
                  <a:pt x="15466" y="13743"/>
                  <a:pt x="15627" y="13849"/>
                </a:cubicBezTo>
                <a:cubicBezTo>
                  <a:pt x="15782" y="13951"/>
                  <a:pt x="15940" y="13847"/>
                  <a:pt x="16018" y="13600"/>
                </a:cubicBezTo>
                <a:cubicBezTo>
                  <a:pt x="16084" y="13390"/>
                  <a:pt x="16082" y="12804"/>
                  <a:pt x="16018" y="12551"/>
                </a:cubicBezTo>
                <a:cubicBezTo>
                  <a:pt x="15972" y="12372"/>
                  <a:pt x="15886" y="12273"/>
                  <a:pt x="15790" y="12267"/>
                </a:cubicBezTo>
                <a:close/>
                <a:moveTo>
                  <a:pt x="16603" y="12267"/>
                </a:moveTo>
                <a:cubicBezTo>
                  <a:pt x="16571" y="12270"/>
                  <a:pt x="16538" y="12293"/>
                  <a:pt x="16506" y="12320"/>
                </a:cubicBezTo>
                <a:cubicBezTo>
                  <a:pt x="16453" y="12365"/>
                  <a:pt x="16409" y="12369"/>
                  <a:pt x="16397" y="12338"/>
                </a:cubicBezTo>
                <a:cubicBezTo>
                  <a:pt x="16386" y="12309"/>
                  <a:pt x="16360" y="12285"/>
                  <a:pt x="16332" y="12285"/>
                </a:cubicBezTo>
                <a:cubicBezTo>
                  <a:pt x="16290" y="12285"/>
                  <a:pt x="16278" y="12474"/>
                  <a:pt x="16278" y="13405"/>
                </a:cubicBezTo>
                <a:cubicBezTo>
                  <a:pt x="16278" y="14470"/>
                  <a:pt x="16278" y="14507"/>
                  <a:pt x="16343" y="14507"/>
                </a:cubicBezTo>
                <a:cubicBezTo>
                  <a:pt x="16401" y="14507"/>
                  <a:pt x="16410" y="14469"/>
                  <a:pt x="16419" y="14187"/>
                </a:cubicBezTo>
                <a:cubicBezTo>
                  <a:pt x="16429" y="13874"/>
                  <a:pt x="16434" y="13851"/>
                  <a:pt x="16517" y="13867"/>
                </a:cubicBezTo>
                <a:cubicBezTo>
                  <a:pt x="16767" y="13914"/>
                  <a:pt x="16874" y="13706"/>
                  <a:pt x="16874" y="13103"/>
                </a:cubicBezTo>
                <a:cubicBezTo>
                  <a:pt x="16874" y="12886"/>
                  <a:pt x="16852" y="12630"/>
                  <a:pt x="16831" y="12534"/>
                </a:cubicBezTo>
                <a:cubicBezTo>
                  <a:pt x="16795" y="12364"/>
                  <a:pt x="16702" y="12258"/>
                  <a:pt x="16603" y="12267"/>
                </a:cubicBezTo>
                <a:close/>
                <a:moveTo>
                  <a:pt x="17352" y="12267"/>
                </a:moveTo>
                <a:cubicBezTo>
                  <a:pt x="17263" y="12272"/>
                  <a:pt x="17165" y="12363"/>
                  <a:pt x="17102" y="12569"/>
                </a:cubicBezTo>
                <a:cubicBezTo>
                  <a:pt x="16980" y="12969"/>
                  <a:pt x="17050" y="13719"/>
                  <a:pt x="17221" y="13831"/>
                </a:cubicBezTo>
                <a:cubicBezTo>
                  <a:pt x="17327" y="13901"/>
                  <a:pt x="17504" y="13898"/>
                  <a:pt x="17568" y="13831"/>
                </a:cubicBezTo>
                <a:cubicBezTo>
                  <a:pt x="17644" y="13753"/>
                  <a:pt x="17581" y="13688"/>
                  <a:pt x="17449" y="13707"/>
                </a:cubicBezTo>
                <a:cubicBezTo>
                  <a:pt x="17358" y="13720"/>
                  <a:pt x="17314" y="13689"/>
                  <a:pt x="17254" y="13565"/>
                </a:cubicBezTo>
                <a:cubicBezTo>
                  <a:pt x="17210" y="13473"/>
                  <a:pt x="17183" y="13347"/>
                  <a:pt x="17189" y="13263"/>
                </a:cubicBezTo>
                <a:cubicBezTo>
                  <a:pt x="17199" y="13126"/>
                  <a:pt x="17212" y="13118"/>
                  <a:pt x="17417" y="13103"/>
                </a:cubicBezTo>
                <a:cubicBezTo>
                  <a:pt x="17633" y="13086"/>
                  <a:pt x="17634" y="13076"/>
                  <a:pt x="17634" y="12907"/>
                </a:cubicBezTo>
                <a:cubicBezTo>
                  <a:pt x="17634" y="12498"/>
                  <a:pt x="17499" y="12258"/>
                  <a:pt x="17352" y="12267"/>
                </a:cubicBezTo>
                <a:close/>
                <a:moveTo>
                  <a:pt x="18588" y="12267"/>
                </a:moveTo>
                <a:cubicBezTo>
                  <a:pt x="18488" y="12261"/>
                  <a:pt x="18392" y="12321"/>
                  <a:pt x="18382" y="12409"/>
                </a:cubicBezTo>
                <a:cubicBezTo>
                  <a:pt x="18374" y="12474"/>
                  <a:pt x="18403" y="12479"/>
                  <a:pt x="18512" y="12462"/>
                </a:cubicBezTo>
                <a:cubicBezTo>
                  <a:pt x="18655" y="12440"/>
                  <a:pt x="18662" y="12471"/>
                  <a:pt x="18685" y="12711"/>
                </a:cubicBezTo>
                <a:cubicBezTo>
                  <a:pt x="18693" y="12792"/>
                  <a:pt x="18670" y="12830"/>
                  <a:pt x="18566" y="12889"/>
                </a:cubicBezTo>
                <a:cubicBezTo>
                  <a:pt x="18378" y="12995"/>
                  <a:pt x="18295" y="13162"/>
                  <a:pt x="18295" y="13458"/>
                </a:cubicBezTo>
                <a:cubicBezTo>
                  <a:pt x="18295" y="13762"/>
                  <a:pt x="18389" y="13904"/>
                  <a:pt x="18544" y="13867"/>
                </a:cubicBezTo>
                <a:cubicBezTo>
                  <a:pt x="18603" y="13853"/>
                  <a:pt x="18655" y="13863"/>
                  <a:pt x="18664" y="13885"/>
                </a:cubicBezTo>
                <a:cubicBezTo>
                  <a:pt x="18672" y="13907"/>
                  <a:pt x="18724" y="13918"/>
                  <a:pt x="18772" y="13903"/>
                </a:cubicBezTo>
                <a:cubicBezTo>
                  <a:pt x="18859" y="13875"/>
                  <a:pt x="18859" y="13859"/>
                  <a:pt x="18859" y="13316"/>
                </a:cubicBezTo>
                <a:cubicBezTo>
                  <a:pt x="18859" y="12600"/>
                  <a:pt x="18819" y="12379"/>
                  <a:pt x="18685" y="12302"/>
                </a:cubicBezTo>
                <a:cubicBezTo>
                  <a:pt x="18655" y="12285"/>
                  <a:pt x="18621" y="12269"/>
                  <a:pt x="18588" y="12267"/>
                </a:cubicBezTo>
                <a:close/>
                <a:moveTo>
                  <a:pt x="20334" y="12267"/>
                </a:moveTo>
                <a:cubicBezTo>
                  <a:pt x="20234" y="12261"/>
                  <a:pt x="20127" y="12322"/>
                  <a:pt x="20117" y="12409"/>
                </a:cubicBezTo>
                <a:cubicBezTo>
                  <a:pt x="20109" y="12473"/>
                  <a:pt x="20141" y="12479"/>
                  <a:pt x="20247" y="12462"/>
                </a:cubicBezTo>
                <a:cubicBezTo>
                  <a:pt x="20360" y="12445"/>
                  <a:pt x="20387" y="12467"/>
                  <a:pt x="20420" y="12569"/>
                </a:cubicBezTo>
                <a:cubicBezTo>
                  <a:pt x="20479" y="12749"/>
                  <a:pt x="20448" y="12837"/>
                  <a:pt x="20290" y="12907"/>
                </a:cubicBezTo>
                <a:cubicBezTo>
                  <a:pt x="20213" y="12941"/>
                  <a:pt x="20124" y="13034"/>
                  <a:pt x="20095" y="13103"/>
                </a:cubicBezTo>
                <a:cubicBezTo>
                  <a:pt x="20018" y="13283"/>
                  <a:pt x="20032" y="13639"/>
                  <a:pt x="20117" y="13778"/>
                </a:cubicBezTo>
                <a:cubicBezTo>
                  <a:pt x="20195" y="13906"/>
                  <a:pt x="20324" y="13918"/>
                  <a:pt x="20388" y="13814"/>
                </a:cubicBezTo>
                <a:cubicBezTo>
                  <a:pt x="20420" y="13760"/>
                  <a:pt x="20431" y="13760"/>
                  <a:pt x="20464" y="13814"/>
                </a:cubicBezTo>
                <a:cubicBezTo>
                  <a:pt x="20571" y="13990"/>
                  <a:pt x="20605" y="13899"/>
                  <a:pt x="20605" y="13298"/>
                </a:cubicBezTo>
                <a:cubicBezTo>
                  <a:pt x="20605" y="12591"/>
                  <a:pt x="20558" y="12381"/>
                  <a:pt x="20420" y="12302"/>
                </a:cubicBezTo>
                <a:cubicBezTo>
                  <a:pt x="20390" y="12285"/>
                  <a:pt x="20367" y="12269"/>
                  <a:pt x="20334" y="12267"/>
                </a:cubicBezTo>
                <a:close/>
                <a:moveTo>
                  <a:pt x="10596" y="12285"/>
                </a:moveTo>
                <a:lnTo>
                  <a:pt x="10726" y="13031"/>
                </a:lnTo>
                <a:cubicBezTo>
                  <a:pt x="10793" y="13443"/>
                  <a:pt x="10833" y="13810"/>
                  <a:pt x="10824" y="13849"/>
                </a:cubicBezTo>
                <a:cubicBezTo>
                  <a:pt x="10813" y="13897"/>
                  <a:pt x="10843" y="13920"/>
                  <a:pt x="10900" y="13903"/>
                </a:cubicBezTo>
                <a:cubicBezTo>
                  <a:pt x="10961" y="13883"/>
                  <a:pt x="10983" y="13823"/>
                  <a:pt x="11008" y="13671"/>
                </a:cubicBezTo>
                <a:cubicBezTo>
                  <a:pt x="11027" y="13557"/>
                  <a:pt x="11090" y="13205"/>
                  <a:pt x="11138" y="12907"/>
                </a:cubicBezTo>
                <a:cubicBezTo>
                  <a:pt x="11244" y="12258"/>
                  <a:pt x="11242" y="12285"/>
                  <a:pt x="11160" y="12285"/>
                </a:cubicBezTo>
                <a:cubicBezTo>
                  <a:pt x="11106" y="12285"/>
                  <a:pt x="11085" y="12372"/>
                  <a:pt x="11030" y="12800"/>
                </a:cubicBezTo>
                <a:cubicBezTo>
                  <a:pt x="10993" y="13084"/>
                  <a:pt x="10940" y="13315"/>
                  <a:pt x="10921" y="13316"/>
                </a:cubicBezTo>
                <a:cubicBezTo>
                  <a:pt x="10902" y="13316"/>
                  <a:pt x="10861" y="13085"/>
                  <a:pt x="10824" y="12800"/>
                </a:cubicBezTo>
                <a:cubicBezTo>
                  <a:pt x="10763" y="12339"/>
                  <a:pt x="10751" y="12285"/>
                  <a:pt x="10683" y="12285"/>
                </a:cubicBezTo>
                <a:lnTo>
                  <a:pt x="10596" y="12285"/>
                </a:lnTo>
                <a:close/>
                <a:moveTo>
                  <a:pt x="20811" y="12285"/>
                </a:moveTo>
                <a:cubicBezTo>
                  <a:pt x="20774" y="12285"/>
                  <a:pt x="20735" y="12314"/>
                  <a:pt x="20735" y="12338"/>
                </a:cubicBezTo>
                <a:cubicBezTo>
                  <a:pt x="20735" y="12362"/>
                  <a:pt x="20798" y="12701"/>
                  <a:pt x="20865" y="13103"/>
                </a:cubicBezTo>
                <a:cubicBezTo>
                  <a:pt x="20997" y="13894"/>
                  <a:pt x="20993" y="13939"/>
                  <a:pt x="20822" y="14240"/>
                </a:cubicBezTo>
                <a:cubicBezTo>
                  <a:pt x="20768" y="14335"/>
                  <a:pt x="20742" y="14409"/>
                  <a:pt x="20756" y="14471"/>
                </a:cubicBezTo>
                <a:cubicBezTo>
                  <a:pt x="20776" y="14556"/>
                  <a:pt x="20790" y="14556"/>
                  <a:pt x="20854" y="14489"/>
                </a:cubicBezTo>
                <a:cubicBezTo>
                  <a:pt x="20974" y="14365"/>
                  <a:pt x="21116" y="13846"/>
                  <a:pt x="21244" y="13031"/>
                </a:cubicBezTo>
                <a:cubicBezTo>
                  <a:pt x="21363" y="12280"/>
                  <a:pt x="21362" y="12285"/>
                  <a:pt x="21288" y="12302"/>
                </a:cubicBezTo>
                <a:cubicBezTo>
                  <a:pt x="21224" y="12318"/>
                  <a:pt x="21203" y="12374"/>
                  <a:pt x="21158" y="12747"/>
                </a:cubicBezTo>
                <a:cubicBezTo>
                  <a:pt x="21128" y="12988"/>
                  <a:pt x="21093" y="13208"/>
                  <a:pt x="21082" y="13227"/>
                </a:cubicBezTo>
                <a:cubicBezTo>
                  <a:pt x="21042" y="13291"/>
                  <a:pt x="20991" y="13106"/>
                  <a:pt x="20930" y="12694"/>
                </a:cubicBezTo>
                <a:cubicBezTo>
                  <a:pt x="20881" y="12361"/>
                  <a:pt x="20864" y="12285"/>
                  <a:pt x="20811" y="12285"/>
                </a:cubicBezTo>
                <a:close/>
                <a:moveTo>
                  <a:pt x="6692" y="12427"/>
                </a:moveTo>
                <a:cubicBezTo>
                  <a:pt x="6711" y="12430"/>
                  <a:pt x="6722" y="12458"/>
                  <a:pt x="6757" y="12516"/>
                </a:cubicBezTo>
                <a:cubicBezTo>
                  <a:pt x="6800" y="12585"/>
                  <a:pt x="6829" y="12694"/>
                  <a:pt x="6822" y="12765"/>
                </a:cubicBezTo>
                <a:cubicBezTo>
                  <a:pt x="6814" y="12863"/>
                  <a:pt x="6782" y="12893"/>
                  <a:pt x="6681" y="12907"/>
                </a:cubicBezTo>
                <a:cubicBezTo>
                  <a:pt x="6611" y="12917"/>
                  <a:pt x="6553" y="12887"/>
                  <a:pt x="6540" y="12854"/>
                </a:cubicBezTo>
                <a:cubicBezTo>
                  <a:pt x="6508" y="12768"/>
                  <a:pt x="6539" y="12613"/>
                  <a:pt x="6616" y="12498"/>
                </a:cubicBezTo>
                <a:cubicBezTo>
                  <a:pt x="6648" y="12452"/>
                  <a:pt x="6674" y="12424"/>
                  <a:pt x="6692" y="12427"/>
                </a:cubicBezTo>
                <a:close/>
                <a:moveTo>
                  <a:pt x="7907" y="12427"/>
                </a:moveTo>
                <a:cubicBezTo>
                  <a:pt x="7925" y="12430"/>
                  <a:pt x="7947" y="12458"/>
                  <a:pt x="7983" y="12516"/>
                </a:cubicBezTo>
                <a:cubicBezTo>
                  <a:pt x="8025" y="12585"/>
                  <a:pt x="8054" y="12694"/>
                  <a:pt x="8048" y="12765"/>
                </a:cubicBezTo>
                <a:cubicBezTo>
                  <a:pt x="8039" y="12863"/>
                  <a:pt x="8007" y="12893"/>
                  <a:pt x="7907" y="12907"/>
                </a:cubicBezTo>
                <a:cubicBezTo>
                  <a:pt x="7837" y="12917"/>
                  <a:pt x="7768" y="12887"/>
                  <a:pt x="7755" y="12854"/>
                </a:cubicBezTo>
                <a:cubicBezTo>
                  <a:pt x="7723" y="12768"/>
                  <a:pt x="7764" y="12613"/>
                  <a:pt x="7842" y="12498"/>
                </a:cubicBezTo>
                <a:cubicBezTo>
                  <a:pt x="7873" y="12452"/>
                  <a:pt x="7888" y="12424"/>
                  <a:pt x="7907" y="12427"/>
                </a:cubicBezTo>
                <a:close/>
                <a:moveTo>
                  <a:pt x="13838" y="12427"/>
                </a:moveTo>
                <a:cubicBezTo>
                  <a:pt x="13857" y="12430"/>
                  <a:pt x="13868" y="12458"/>
                  <a:pt x="13903" y="12516"/>
                </a:cubicBezTo>
                <a:cubicBezTo>
                  <a:pt x="13946" y="12585"/>
                  <a:pt x="13975" y="12694"/>
                  <a:pt x="13968" y="12765"/>
                </a:cubicBezTo>
                <a:cubicBezTo>
                  <a:pt x="13960" y="12863"/>
                  <a:pt x="13928" y="12893"/>
                  <a:pt x="13827" y="12907"/>
                </a:cubicBezTo>
                <a:cubicBezTo>
                  <a:pt x="13757" y="12917"/>
                  <a:pt x="13699" y="12887"/>
                  <a:pt x="13686" y="12854"/>
                </a:cubicBezTo>
                <a:cubicBezTo>
                  <a:pt x="13654" y="12768"/>
                  <a:pt x="13685" y="12613"/>
                  <a:pt x="13762" y="12498"/>
                </a:cubicBezTo>
                <a:cubicBezTo>
                  <a:pt x="13794" y="12452"/>
                  <a:pt x="13820" y="12424"/>
                  <a:pt x="13838" y="12427"/>
                </a:cubicBezTo>
                <a:close/>
                <a:moveTo>
                  <a:pt x="17352" y="12427"/>
                </a:moveTo>
                <a:cubicBezTo>
                  <a:pt x="17370" y="12430"/>
                  <a:pt x="17392" y="12458"/>
                  <a:pt x="17427" y="12516"/>
                </a:cubicBezTo>
                <a:cubicBezTo>
                  <a:pt x="17470" y="12585"/>
                  <a:pt x="17499" y="12694"/>
                  <a:pt x="17493" y="12765"/>
                </a:cubicBezTo>
                <a:cubicBezTo>
                  <a:pt x="17484" y="12863"/>
                  <a:pt x="17452" y="12893"/>
                  <a:pt x="17352" y="12907"/>
                </a:cubicBezTo>
                <a:cubicBezTo>
                  <a:pt x="17281" y="12917"/>
                  <a:pt x="17212" y="12887"/>
                  <a:pt x="17200" y="12854"/>
                </a:cubicBezTo>
                <a:cubicBezTo>
                  <a:pt x="17168" y="12768"/>
                  <a:pt x="17209" y="12613"/>
                  <a:pt x="17287" y="12498"/>
                </a:cubicBezTo>
                <a:cubicBezTo>
                  <a:pt x="17318" y="12452"/>
                  <a:pt x="17333" y="12424"/>
                  <a:pt x="17352" y="12427"/>
                </a:cubicBezTo>
                <a:close/>
                <a:moveTo>
                  <a:pt x="12689" y="12445"/>
                </a:moveTo>
                <a:cubicBezTo>
                  <a:pt x="12753" y="12461"/>
                  <a:pt x="12818" y="12595"/>
                  <a:pt x="12830" y="12747"/>
                </a:cubicBezTo>
                <a:cubicBezTo>
                  <a:pt x="12840" y="12877"/>
                  <a:pt x="12832" y="12891"/>
                  <a:pt x="12700" y="12907"/>
                </a:cubicBezTo>
                <a:cubicBezTo>
                  <a:pt x="12620" y="12916"/>
                  <a:pt x="12548" y="12902"/>
                  <a:pt x="12537" y="12871"/>
                </a:cubicBezTo>
                <a:cubicBezTo>
                  <a:pt x="12510" y="12799"/>
                  <a:pt x="12558" y="12551"/>
                  <a:pt x="12624" y="12462"/>
                </a:cubicBezTo>
                <a:cubicBezTo>
                  <a:pt x="12641" y="12439"/>
                  <a:pt x="12667" y="12439"/>
                  <a:pt x="12689" y="12445"/>
                </a:cubicBezTo>
                <a:close/>
                <a:moveTo>
                  <a:pt x="10184" y="12462"/>
                </a:moveTo>
                <a:cubicBezTo>
                  <a:pt x="10220" y="12466"/>
                  <a:pt x="10257" y="12503"/>
                  <a:pt x="10292" y="12587"/>
                </a:cubicBezTo>
                <a:cubicBezTo>
                  <a:pt x="10363" y="12753"/>
                  <a:pt x="10374" y="13324"/>
                  <a:pt x="10303" y="13547"/>
                </a:cubicBezTo>
                <a:cubicBezTo>
                  <a:pt x="10202" y="13868"/>
                  <a:pt x="10041" y="13677"/>
                  <a:pt x="10010" y="13191"/>
                </a:cubicBezTo>
                <a:cubicBezTo>
                  <a:pt x="9984" y="12767"/>
                  <a:pt x="10076" y="12453"/>
                  <a:pt x="10184" y="12462"/>
                </a:cubicBezTo>
                <a:close/>
                <a:moveTo>
                  <a:pt x="15768" y="12462"/>
                </a:moveTo>
                <a:cubicBezTo>
                  <a:pt x="15804" y="12462"/>
                  <a:pt x="15842" y="12505"/>
                  <a:pt x="15877" y="12587"/>
                </a:cubicBezTo>
                <a:cubicBezTo>
                  <a:pt x="15952" y="12763"/>
                  <a:pt x="15952" y="13408"/>
                  <a:pt x="15877" y="13583"/>
                </a:cubicBezTo>
                <a:cubicBezTo>
                  <a:pt x="15767" y="13839"/>
                  <a:pt x="15625" y="13665"/>
                  <a:pt x="15595" y="13227"/>
                </a:cubicBezTo>
                <a:cubicBezTo>
                  <a:pt x="15566" y="12805"/>
                  <a:pt x="15661" y="12464"/>
                  <a:pt x="15768" y="12462"/>
                </a:cubicBezTo>
                <a:close/>
                <a:moveTo>
                  <a:pt x="16582" y="12462"/>
                </a:moveTo>
                <a:cubicBezTo>
                  <a:pt x="16727" y="12462"/>
                  <a:pt x="16798" y="13267"/>
                  <a:pt x="16679" y="13565"/>
                </a:cubicBezTo>
                <a:cubicBezTo>
                  <a:pt x="16610" y="13738"/>
                  <a:pt x="16552" y="13744"/>
                  <a:pt x="16473" y="13600"/>
                </a:cubicBezTo>
                <a:cubicBezTo>
                  <a:pt x="16387" y="13444"/>
                  <a:pt x="16396" y="12682"/>
                  <a:pt x="16484" y="12551"/>
                </a:cubicBezTo>
                <a:cubicBezTo>
                  <a:pt x="16519" y="12499"/>
                  <a:pt x="16560" y="12462"/>
                  <a:pt x="16582" y="12462"/>
                </a:cubicBezTo>
                <a:close/>
                <a:moveTo>
                  <a:pt x="20366" y="13031"/>
                </a:moveTo>
                <a:cubicBezTo>
                  <a:pt x="20379" y="13031"/>
                  <a:pt x="20397" y="13042"/>
                  <a:pt x="20409" y="13049"/>
                </a:cubicBezTo>
                <a:cubicBezTo>
                  <a:pt x="20479" y="13093"/>
                  <a:pt x="20480" y="13418"/>
                  <a:pt x="20409" y="13583"/>
                </a:cubicBezTo>
                <a:cubicBezTo>
                  <a:pt x="20311" y="13812"/>
                  <a:pt x="20182" y="13703"/>
                  <a:pt x="20182" y="13387"/>
                </a:cubicBezTo>
                <a:cubicBezTo>
                  <a:pt x="20182" y="13207"/>
                  <a:pt x="20277" y="13031"/>
                  <a:pt x="20366" y="13031"/>
                </a:cubicBezTo>
                <a:close/>
                <a:moveTo>
                  <a:pt x="18642" y="13049"/>
                </a:moveTo>
                <a:cubicBezTo>
                  <a:pt x="18652" y="13050"/>
                  <a:pt x="18654" y="13043"/>
                  <a:pt x="18664" y="13049"/>
                </a:cubicBezTo>
                <a:cubicBezTo>
                  <a:pt x="18730" y="13091"/>
                  <a:pt x="18732" y="13422"/>
                  <a:pt x="18664" y="13583"/>
                </a:cubicBezTo>
                <a:cubicBezTo>
                  <a:pt x="18594" y="13746"/>
                  <a:pt x="18525" y="13752"/>
                  <a:pt x="18458" y="13583"/>
                </a:cubicBezTo>
                <a:cubicBezTo>
                  <a:pt x="18417" y="13481"/>
                  <a:pt x="18410" y="13408"/>
                  <a:pt x="18436" y="13298"/>
                </a:cubicBezTo>
                <a:cubicBezTo>
                  <a:pt x="18470" y="13153"/>
                  <a:pt x="18569" y="13044"/>
                  <a:pt x="18642" y="1304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3" name="HESS_Logo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78029" y="2628150"/>
            <a:ext cx="781033" cy="686306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4159398" y="2924170"/>
            <a:ext cx="2301852" cy="2196783"/>
          </a:xfrm>
          <a:prstGeom prst="ellipse">
            <a:avLst/>
          </a:prstGeom>
          <a:gradFill>
            <a:gsLst>
              <a:gs pos="0">
                <a:srgbClr val="39B7D8">
                  <a:alpha val="53491"/>
                </a:srgbClr>
              </a:gs>
              <a:gs pos="100000">
                <a:schemeClr val="accent5">
                  <a:hueOff val="249502"/>
                  <a:satOff val="48101"/>
                  <a:lumOff val="28891"/>
                </a:schemeClr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 sz="2200" b="1">
                <a:solidFill>
                  <a:srgbClr val="FFFFFF"/>
                </a:solidFill>
              </a:defRPr>
            </a:pPr>
            <a:endParaRPr lang="en-US" dirty="0" smtClean="0"/>
          </a:p>
          <a:p>
            <a:pPr algn="ctr">
              <a:defRPr sz="2200" b="1">
                <a:solidFill>
                  <a:srgbClr val="FFFFFF"/>
                </a:solidFill>
              </a:defRPr>
            </a:pPr>
            <a:endParaRPr lang="en-US" dirty="0"/>
          </a:p>
          <a:p>
            <a:pPr algn="ctr">
              <a:defRPr sz="2200" b="1">
                <a:solidFill>
                  <a:srgbClr val="FFFFFF"/>
                </a:solidFill>
              </a:defRPr>
            </a:pPr>
            <a:r>
              <a:rPr dirty="0" smtClean="0"/>
              <a:t>UnivEarths </a:t>
            </a:r>
            <a:endParaRPr dirty="0"/>
          </a:p>
          <a:p>
            <a:pPr algn="ctr">
              <a:defRPr sz="2200" b="1">
                <a:solidFill>
                  <a:srgbClr val="FFFFFF"/>
                </a:solidFill>
              </a:defRPr>
            </a:pPr>
            <a:r>
              <a:rPr dirty="0"/>
              <a:t>Advanced Gamma Project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466772" y="1075841"/>
            <a:ext cx="369262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2400" b="1" dirty="0"/>
              <a:t>Goal of </a:t>
            </a:r>
            <a:r>
              <a:rPr lang="fr-FR" sz="2400" b="1" dirty="0" err="1"/>
              <a:t>young</a:t>
            </a:r>
            <a:r>
              <a:rPr lang="fr-FR" sz="2400" b="1" dirty="0"/>
              <a:t>-team </a:t>
            </a:r>
            <a:r>
              <a:rPr lang="fr-FR" sz="2400" b="1" dirty="0" err="1"/>
              <a:t>project</a:t>
            </a:r>
            <a:r>
              <a:rPr lang="fr-FR" sz="2400" b="1" dirty="0"/>
              <a:t>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Image 2" descr="ap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6" y="5676554"/>
            <a:ext cx="688219" cy="71341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800" dirty="0" smtClean="0"/>
          </a:p>
          <a:p>
            <a:pPr marL="0" indent="0">
              <a:buNone/>
            </a:pPr>
            <a:r>
              <a:rPr lang="fr-FR" dirty="0" smtClean="0"/>
              <a:t>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 smtClean="0"/>
              <a:t>example</a:t>
            </a:r>
            <a:r>
              <a:rPr lang="fr-FR" dirty="0" smtClean="0"/>
              <a:t>:</a:t>
            </a:r>
            <a:endParaRPr lang="bn-IN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Remove</a:t>
            </a:r>
            <a:r>
              <a:rPr lang="fr-FR" sz="2400" b="0" dirty="0" smtClean="0"/>
              <a:t> </a:t>
            </a:r>
            <a:r>
              <a:rPr lang="fr-FR" sz="2400" b="0" dirty="0"/>
              <a:t>noise in direct </a:t>
            </a:r>
            <a:r>
              <a:rPr lang="fr-FR" sz="2400" b="0" dirty="0" err="1"/>
              <a:t>space</a:t>
            </a:r>
            <a:r>
              <a:rPr lang="fr-FR" sz="2400" b="0" dirty="0"/>
              <a:t> </a:t>
            </a:r>
            <a:r>
              <a:rPr lang="fr-FR" sz="2400" b="0" dirty="0" err="1"/>
              <a:t>is</a:t>
            </a:r>
            <a:r>
              <a:rPr lang="fr-FR" sz="2400" b="0" dirty="0"/>
              <a:t> </a:t>
            </a:r>
            <a:r>
              <a:rPr lang="fr-FR" sz="2400" b="0" dirty="0" err="1" smtClean="0"/>
              <a:t>difficult</a:t>
            </a:r>
            <a:endParaRPr lang="bn-IN" sz="2400" b="0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Remove</a:t>
            </a:r>
            <a:r>
              <a:rPr lang="fr-FR" sz="2400" b="0" dirty="0" smtClean="0"/>
              <a:t> </a:t>
            </a:r>
            <a:r>
              <a:rPr lang="fr-FR" sz="2400" b="0" dirty="0"/>
              <a:t>noise in the </a:t>
            </a:r>
            <a:r>
              <a:rPr lang="fr-FR" sz="2400" b="0" dirty="0" err="1"/>
              <a:t>transformed</a:t>
            </a:r>
            <a:r>
              <a:rPr lang="fr-FR" sz="2400" b="0" dirty="0"/>
              <a:t> </a:t>
            </a:r>
            <a:r>
              <a:rPr lang="fr-FR" sz="2400" b="0" dirty="0" err="1"/>
              <a:t>space</a:t>
            </a:r>
            <a:r>
              <a:rPr lang="fr-FR" sz="2400" b="0" dirty="0"/>
              <a:t> </a:t>
            </a:r>
            <a:r>
              <a:rPr lang="fr-FR" sz="2400" b="0" dirty="0" err="1"/>
              <a:t>is</a:t>
            </a:r>
            <a:r>
              <a:rPr lang="fr-FR" sz="2400" b="0" dirty="0"/>
              <a:t> </a:t>
            </a:r>
            <a:r>
              <a:rPr lang="fr-FR" sz="2400" b="0" dirty="0" err="1"/>
              <a:t>easy</a:t>
            </a:r>
            <a:r>
              <a:rPr lang="fr-FR" sz="2400" b="0" dirty="0"/>
              <a:t>: </a:t>
            </a:r>
            <a:endParaRPr lang="fr-FR" sz="2400" b="0" dirty="0"/>
          </a:p>
          <a:p>
            <a:pPr lvl="1">
              <a:buFont typeface="Wingdings" charset="2"/>
              <a:buChar char="§"/>
            </a:pPr>
            <a:r>
              <a:rPr lang="fr-FR" sz="2400" dirty="0"/>
              <a:t>noise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uniformly</a:t>
            </a:r>
            <a:r>
              <a:rPr lang="fr-FR" sz="2400" dirty="0"/>
              <a:t> </a:t>
            </a:r>
            <a:r>
              <a:rPr lang="fr-FR" sz="2400" dirty="0" err="1"/>
              <a:t>distributed</a:t>
            </a:r>
            <a:r>
              <a:rPr lang="fr-FR" sz="2400" dirty="0"/>
              <a:t> on </a:t>
            </a:r>
            <a:r>
              <a:rPr lang="fr-FR" sz="2400" dirty="0" err="1"/>
              <a:t>small</a:t>
            </a:r>
            <a:r>
              <a:rPr lang="fr-FR" sz="2400" dirty="0"/>
              <a:t> coefficients </a:t>
            </a:r>
            <a:endParaRPr lang="fr-FR" sz="2400" dirty="0"/>
          </a:p>
          <a:p>
            <a:pPr lvl="1">
              <a:buFont typeface="Wingdings" charset="2"/>
              <a:buChar char="§"/>
            </a:pPr>
            <a:r>
              <a:rPr lang="fr-FR" sz="2400" dirty="0"/>
              <a:t>signal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defined</a:t>
            </a:r>
            <a:r>
              <a:rPr lang="fr-FR" sz="2400" dirty="0"/>
              <a:t> by few </a:t>
            </a:r>
            <a:r>
              <a:rPr lang="fr-FR" sz="2400" dirty="0" err="1"/>
              <a:t>big</a:t>
            </a:r>
            <a:r>
              <a:rPr lang="fr-FR" sz="2400" dirty="0"/>
              <a:t> </a:t>
            </a:r>
            <a:r>
              <a:rPr lang="fr-FR" sz="2400" dirty="0" smtClean="0"/>
              <a:t>coefficients</a:t>
            </a:r>
            <a:endParaRPr lang="fr-FR" sz="240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Find</a:t>
            </a:r>
            <a:r>
              <a:rPr lang="fr-FR" dirty="0"/>
              <a:t> a base </a:t>
            </a:r>
            <a:r>
              <a:rPr lang="fr-FR" dirty="0" err="1"/>
              <a:t>where</a:t>
            </a:r>
            <a:r>
              <a:rPr lang="fr-FR" dirty="0"/>
              <a:t> signal and noise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 smtClean="0"/>
              <a:t>separated</a:t>
            </a:r>
            <a:endParaRPr dirty="0"/>
          </a:p>
        </p:txBody>
      </p:sp>
      <p:pic>
        <p:nvPicPr>
          <p:cNvPr id="2" name="Image 1" descr="ff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5" y="3680031"/>
            <a:ext cx="8401788" cy="249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07041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 smtClean="0"/>
              <a:t>Example</a:t>
            </a:r>
            <a:endParaRPr dirty="0"/>
          </a:p>
        </p:txBody>
      </p:sp>
      <p:pic>
        <p:nvPicPr>
          <p:cNvPr id="2" name="Image 1" descr="example_wt_m3_K_k_s35_f3_C1_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1" y="1820800"/>
            <a:ext cx="8393158" cy="3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738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Example</a:t>
            </a:r>
            <a:endParaRPr dirty="0"/>
          </a:p>
        </p:txBody>
      </p:sp>
      <p:pic>
        <p:nvPicPr>
          <p:cNvPr id="2" name="Image 1" descr="example_t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1" y="1820800"/>
            <a:ext cx="8393158" cy="3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07041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861935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body" sz="half" idx="1"/>
          </p:nvPr>
        </p:nvSpPr>
        <p:spPr>
          <a:xfrm>
            <a:off x="581850" y="4037313"/>
            <a:ext cx="8229601" cy="2558454"/>
          </a:xfrm>
          <a:prstGeom prst="rect">
            <a:avLst/>
          </a:prstGeom>
        </p:spPr>
        <p:txBody>
          <a:bodyPr/>
          <a:lstStyle/>
          <a:p>
            <a:pPr marL="219456" indent="-219456" defTabSz="246888">
              <a:spcBef>
                <a:spcPts val="300"/>
              </a:spcBef>
              <a:defRPr sz="1512"/>
            </a:pPr>
            <a:r>
              <a:rPr dirty="0"/>
              <a:t>Main Deliverables: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C</a:t>
            </a:r>
            <a:r>
              <a:rPr dirty="0" smtClean="0"/>
              <a:t>ode </a:t>
            </a:r>
            <a:r>
              <a:rPr dirty="0"/>
              <a:t>library adapted for use for Cherenkov Telescopes (open-source, </a:t>
            </a:r>
            <a:r>
              <a:rPr dirty="0" smtClean="0"/>
              <a:t>python</a:t>
            </a:r>
            <a:r>
              <a:rPr dirty="0"/>
              <a:t>)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V</a:t>
            </a:r>
            <a:r>
              <a:rPr dirty="0" smtClean="0"/>
              <a:t>alidation </a:t>
            </a:r>
            <a:r>
              <a:rPr dirty="0"/>
              <a:t>report (plots and results for realistic data, MC for CTA or real for HESS if possible)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P</a:t>
            </a:r>
            <a:r>
              <a:rPr dirty="0" smtClean="0"/>
              <a:t>ublication </a:t>
            </a:r>
            <a:r>
              <a:rPr dirty="0"/>
              <a:t>on technique / documentation</a:t>
            </a:r>
          </a:p>
          <a:p>
            <a:pPr marL="219456" indent="-219456" defTabSz="246888">
              <a:spcBef>
                <a:spcPts val="300"/>
              </a:spcBef>
              <a:defRPr sz="1512"/>
            </a:pPr>
            <a:r>
              <a:rPr dirty="0"/>
              <a:t>Schedule notes: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S</a:t>
            </a:r>
            <a:r>
              <a:rPr dirty="0" smtClean="0"/>
              <a:t>ome </a:t>
            </a:r>
            <a:r>
              <a:rPr dirty="0"/>
              <a:t>unforeseen delays at start of project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C</a:t>
            </a:r>
            <a:r>
              <a:rPr dirty="0" smtClean="0"/>
              <a:t>hallenges </a:t>
            </a:r>
            <a:r>
              <a:rPr dirty="0"/>
              <a:t>to finish on time: </a:t>
            </a:r>
          </a:p>
          <a:p>
            <a:pPr marL="779526" lvl="2" indent="-285750" defTabSz="246888">
              <a:spcBef>
                <a:spcPts val="300"/>
              </a:spcBef>
              <a:buFont typeface="Wingdings" charset="2"/>
              <a:buChar char="§"/>
              <a:defRPr sz="1512"/>
            </a:pPr>
            <a:r>
              <a:rPr lang="bn-IN" dirty="0" smtClean="0"/>
              <a:t>A</a:t>
            </a:r>
            <a:r>
              <a:rPr dirty="0" smtClean="0"/>
              <a:t>dapt </a:t>
            </a:r>
            <a:r>
              <a:rPr dirty="0"/>
              <a:t>techniques to realistic data (see later)</a:t>
            </a:r>
          </a:p>
          <a:p>
            <a:pPr marL="779526" lvl="2" indent="-285750" defTabSz="246888">
              <a:spcBef>
                <a:spcPts val="300"/>
              </a:spcBef>
              <a:buFont typeface="Wingdings" charset="2"/>
              <a:buChar char="§"/>
              <a:defRPr sz="1512"/>
            </a:pPr>
            <a:r>
              <a:rPr lang="bn-IN" dirty="0" smtClean="0"/>
              <a:t>V</a:t>
            </a:r>
            <a:r>
              <a:rPr dirty="0" smtClean="0"/>
              <a:t>alidation </a:t>
            </a:r>
            <a:r>
              <a:rPr dirty="0"/>
              <a:t>of technique (results look promising, but some questions)</a:t>
            </a:r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Project:</a:t>
            </a:r>
          </a:p>
          <a:p>
            <a:pPr>
              <a:defRPr b="0"/>
            </a:pPr>
            <a:r>
              <a:t> PLan/timeline</a:t>
            </a:r>
          </a:p>
        </p:txBody>
      </p:sp>
      <p:graphicFrame>
        <p:nvGraphicFramePr>
          <p:cNvPr id="151" name="Table 151"/>
          <p:cNvGraphicFramePr/>
          <p:nvPr>
            <p:extLst>
              <p:ext uri="{D42A27DB-BD31-4B8C-83A1-F6EECF244321}">
                <p14:modId xmlns:p14="http://schemas.microsoft.com/office/powerpoint/2010/main" val="3230491088"/>
              </p:ext>
            </p:extLst>
          </p:nvPr>
        </p:nvGraphicFramePr>
        <p:xfrm>
          <a:off x="676211" y="1147396"/>
          <a:ext cx="7867768" cy="2806061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78263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</a:tblGrid>
              <a:tr h="446911"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Q2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Q3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Q4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Q2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Q3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Q4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Q2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Q3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Q4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2018</a:t>
                      </a:r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Postdoc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Search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Postdoc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employment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2">
                        <a:lumOff val="236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>
                        <a:lumOff val="236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Technique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Study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dirty="0" smtClean="0"/>
                        <a:t> </a:t>
                      </a:r>
                      <a:r>
                        <a:rPr dirty="0" smtClean="0"/>
                        <a:t>Implementation  </a:t>
                      </a:r>
                      <a:r>
                        <a:rPr dirty="0"/>
                        <a:t>&amp; </a:t>
                      </a:r>
                      <a:r>
                        <a:rPr dirty="0" smtClean="0"/>
                        <a:t>test</a:t>
                      </a:r>
                      <a:endParaRPr lang="bn-IN" dirty="0" smtClean="0"/>
                    </a:p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baseline="0" dirty="0" smtClean="0"/>
                        <a:t> </a:t>
                      </a:r>
                      <a:r>
                        <a:rPr dirty="0" smtClean="0"/>
                        <a:t>(</a:t>
                      </a:r>
                      <a:r>
                        <a:rPr i="1" dirty="0"/>
                        <a:t>recon</a:t>
                      </a:r>
                      <a:r>
                        <a:rPr dirty="0"/>
                        <a:t>), </a:t>
                      </a:r>
                      <a:r>
                        <a:rPr b="0" dirty="0"/>
                        <a:t>simplified data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dirty="0" smtClean="0"/>
                        <a:t> </a:t>
                      </a:r>
                      <a:r>
                        <a:rPr dirty="0" smtClean="0"/>
                        <a:t>Implementation </a:t>
                      </a:r>
                      <a:r>
                        <a:rPr dirty="0"/>
                        <a:t>&amp; </a:t>
                      </a:r>
                      <a:r>
                        <a:rPr dirty="0" smtClean="0"/>
                        <a:t>test</a:t>
                      </a:r>
                      <a:endParaRPr lang="bn-IN" dirty="0" smtClean="0"/>
                    </a:p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baseline="0" dirty="0" smtClean="0"/>
                        <a:t> </a:t>
                      </a:r>
                      <a:r>
                        <a:rPr dirty="0" smtClean="0"/>
                        <a:t>(</a:t>
                      </a:r>
                      <a:r>
                        <a:rPr dirty="0"/>
                        <a:t>recon) </a:t>
                      </a:r>
                      <a:r>
                        <a:rPr b="0" dirty="0"/>
                        <a:t>with realistic data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3">
                        <a:lumOff val="114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Implementation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&amp; test </a:t>
                      </a:r>
                      <a:endParaRPr lang="bn-IN" sz="1200" b="1" dirty="0" smtClean="0">
                        <a:solidFill>
                          <a:srgbClr val="FFFFFF"/>
                        </a:solidFill>
                        <a:sym typeface="Calibri"/>
                      </a:endParaRPr>
                    </a:p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(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transients)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Final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Validation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3">
                        <a:lumOff val="2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3">
                        <a:lumOff val="2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Technique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Publication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 flipV="1">
            <a:off x="6043938" y="907181"/>
            <a:ext cx="1" cy="3481832"/>
          </a:xfrm>
          <a:prstGeom prst="line">
            <a:avLst/>
          </a:prstGeom>
          <a:ln w="76200">
            <a:solidFill>
              <a:srgbClr val="76D6FF">
                <a:alpha val="60775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Wingdings" charset="2"/>
              <a:buChar char="Ø"/>
            </a:pPr>
            <a:r>
              <a:rPr dirty="0"/>
              <a:t>Modern signal processing techniques appear to be very useful for Cherenkov Telescope </a:t>
            </a:r>
            <a:r>
              <a:rPr dirty="0" smtClean="0"/>
              <a:t>data</a:t>
            </a:r>
            <a:endParaRPr lang="bn-IN" dirty="0" smtClean="0"/>
          </a:p>
          <a:p>
            <a:pPr>
              <a:buFont typeface="Wingdings" charset="2"/>
              <a:buChar char="Ø"/>
            </a:pPr>
            <a:endParaRPr dirty="0"/>
          </a:p>
          <a:p>
            <a:pPr>
              <a:buFont typeface="Wingdings" charset="2"/>
              <a:buChar char="Ø"/>
            </a:pPr>
            <a:r>
              <a:rPr dirty="0"/>
              <a:t>This Work has piqued the interest of other members, started new projects and fostered inter-group work</a:t>
            </a:r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bn-IN" dirty="0" smtClean="0"/>
              <a:t>Thank you</a:t>
            </a:r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865348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007738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1827"/>
            </a:pPr>
            <a:r>
              <a:t>PROJECT MANAGEMENT:</a:t>
            </a:r>
          </a:p>
          <a:p>
            <a:pPr defTabSz="397763">
              <a:defRPr sz="1827" b="0"/>
            </a:pPr>
            <a:r>
              <a:t>The Team</a:t>
            </a:r>
          </a:p>
        </p:txBody>
      </p:sp>
      <p:pic>
        <p:nvPicPr>
          <p:cNvPr id="67" name="khelifi.jpg"/>
          <p:cNvPicPr>
            <a:picLocks noChangeAspect="1"/>
          </p:cNvPicPr>
          <p:nvPr/>
        </p:nvPicPr>
        <p:blipFill>
          <a:blip r:embed="rId3">
            <a:extLst/>
          </a:blip>
          <a:srcRect l="17604" t="8861" r="17604" b="8861"/>
          <a:stretch>
            <a:fillRect/>
          </a:stretch>
        </p:blipFill>
        <p:spPr>
          <a:xfrm>
            <a:off x="4402478" y="1387705"/>
            <a:ext cx="1152621" cy="1463656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68" name="landriu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7902" y="1376533"/>
            <a:ext cx="1114516" cy="148602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69" name="kosack.jpg"/>
          <p:cNvPicPr>
            <a:picLocks noChangeAspect="1"/>
          </p:cNvPicPr>
          <p:nvPr/>
        </p:nvPicPr>
        <p:blipFill>
          <a:blip r:embed="rId5">
            <a:extLst/>
          </a:blip>
          <a:srcRect r="22445"/>
          <a:stretch>
            <a:fillRect/>
          </a:stretch>
        </p:blipFill>
        <p:spPr>
          <a:xfrm>
            <a:off x="2900761" y="1376593"/>
            <a:ext cx="1152481" cy="148602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70" name="spire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04195" y="1376533"/>
            <a:ext cx="1114516" cy="148602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sp>
        <p:nvSpPr>
          <p:cNvPr id="71" name="Shape 71"/>
          <p:cNvSpPr/>
          <p:nvPr/>
        </p:nvSpPr>
        <p:spPr>
          <a:xfrm>
            <a:off x="746773" y="1408197"/>
            <a:ext cx="1270001" cy="14815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139700" dist="86174" dir="5400000" rotWithShape="0">
              <a:srgbClr val="000000">
                <a:alpha val="65286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6000"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2451756" y="1870623"/>
            <a:ext cx="26859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/>
            </a:lvl1pPr>
          </a:lstStyle>
          <a:p>
            <a:r>
              <a:t>+</a:t>
            </a:r>
          </a:p>
        </p:txBody>
      </p:sp>
      <p:sp>
        <p:nvSpPr>
          <p:cNvPr id="73" name="Shape 73"/>
          <p:cNvSpPr/>
          <p:nvPr/>
        </p:nvSpPr>
        <p:spPr>
          <a:xfrm>
            <a:off x="5918622" y="3153471"/>
            <a:ext cx="142155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CosmoStat</a:t>
            </a:r>
          </a:p>
          <a:p>
            <a: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Euclid, Kepler </a:t>
            </a:r>
          </a:p>
        </p:txBody>
      </p:sp>
      <p:sp>
        <p:nvSpPr>
          <p:cNvPr id="74" name="Shape 74"/>
          <p:cNvSpPr/>
          <p:nvPr/>
        </p:nvSpPr>
        <p:spPr>
          <a:xfrm>
            <a:off x="7429975" y="3209272"/>
            <a:ext cx="126346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Fermi,</a:t>
            </a:r>
          </a:p>
          <a:p>
            <a: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CTA</a:t>
            </a:r>
          </a:p>
        </p:txBody>
      </p:sp>
      <p:sp>
        <p:nvSpPr>
          <p:cNvPr id="75" name="Shape 75"/>
          <p:cNvSpPr/>
          <p:nvPr/>
        </p:nvSpPr>
        <p:spPr>
          <a:xfrm>
            <a:off x="4427966" y="3211398"/>
            <a:ext cx="103239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HESS, CTA</a:t>
            </a:r>
          </a:p>
        </p:txBody>
      </p:sp>
      <p:sp>
        <p:nvSpPr>
          <p:cNvPr id="76" name="Shape 76"/>
          <p:cNvSpPr/>
          <p:nvPr/>
        </p:nvSpPr>
        <p:spPr>
          <a:xfrm>
            <a:off x="2937310" y="3220384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HESS, CTA</a:t>
            </a:r>
          </a:p>
        </p:txBody>
      </p:sp>
      <p:sp>
        <p:nvSpPr>
          <p:cNvPr id="77" name="Shape 77"/>
          <p:cNvSpPr/>
          <p:nvPr/>
        </p:nvSpPr>
        <p:spPr>
          <a:xfrm>
            <a:off x="2937310" y="289537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78" name="Shape 78"/>
          <p:cNvSpPr/>
          <p:nvPr/>
        </p:nvSpPr>
        <p:spPr>
          <a:xfrm>
            <a:off x="4427966" y="289537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CNRS/APC</a:t>
            </a:r>
          </a:p>
        </p:txBody>
      </p:sp>
      <p:sp>
        <p:nvSpPr>
          <p:cNvPr id="79" name="Shape 79"/>
          <p:cNvSpPr/>
          <p:nvPr/>
        </p:nvSpPr>
        <p:spPr>
          <a:xfrm>
            <a:off x="5918622" y="289537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80" name="Shape 80"/>
          <p:cNvSpPr/>
          <p:nvPr/>
        </p:nvSpPr>
        <p:spPr>
          <a:xfrm>
            <a:off x="7409279" y="2889792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81" name="Shape 81"/>
          <p:cNvSpPr/>
          <p:nvPr/>
        </p:nvSpPr>
        <p:spPr>
          <a:xfrm>
            <a:off x="2912891" y="827612"/>
            <a:ext cx="11282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WP Leader</a:t>
            </a:r>
          </a:p>
        </p:txBody>
      </p:sp>
      <p:sp>
        <p:nvSpPr>
          <p:cNvPr id="82" name="Shape 82"/>
          <p:cNvSpPr/>
          <p:nvPr/>
        </p:nvSpPr>
        <p:spPr>
          <a:xfrm>
            <a:off x="398794" y="3065181"/>
            <a:ext cx="2126826" cy="2215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b="1" dirty="0" err="1" smtClean="0"/>
              <a:t>UnivEarths</a:t>
            </a:r>
            <a:r>
              <a:rPr lang="en-US" b="1" dirty="0" smtClean="0"/>
              <a:t> </a:t>
            </a:r>
            <a:r>
              <a:rPr b="1" dirty="0" smtClean="0"/>
              <a:t>post</a:t>
            </a:r>
            <a:r>
              <a:rPr b="1" dirty="0"/>
              <a:t>-</a:t>
            </a:r>
            <a:r>
              <a:rPr b="1" dirty="0" smtClean="0"/>
              <a:t>doc</a:t>
            </a:r>
            <a:r>
              <a:rPr lang="en-US" b="1" dirty="0" smtClean="0"/>
              <a:t> </a:t>
            </a:r>
            <a:endParaRPr b="1" dirty="0"/>
          </a:p>
          <a:p>
            <a:endParaRPr sz="800" dirty="0"/>
          </a:p>
          <a:p>
            <a:pPr marL="228600" indent="-228600">
              <a:buSzPct val="100000"/>
              <a:buChar char="•"/>
              <a:defRPr sz="1400"/>
            </a:pPr>
            <a:r>
              <a:rPr dirty="0"/>
              <a:t>Doctor of Computer Science, Inria</a:t>
            </a:r>
          </a:p>
          <a:p>
            <a:pPr marL="228600" indent="-228600">
              <a:buSzPct val="100000"/>
              <a:buChar char="•"/>
              <a:defRPr sz="1400"/>
            </a:pPr>
            <a:r>
              <a:rPr lang="bn-IN" dirty="0"/>
              <a:t>N</a:t>
            </a:r>
            <a:r>
              <a:rPr dirty="0" smtClean="0"/>
              <a:t>umerical </a:t>
            </a:r>
            <a:r>
              <a:rPr dirty="0"/>
              <a:t>techniques and software development</a:t>
            </a:r>
          </a:p>
          <a:p>
            <a:pPr marL="228600" indent="-228600">
              <a:buSzPct val="100000"/>
              <a:buChar char="•"/>
              <a:defRPr sz="1400"/>
            </a:pPr>
            <a:r>
              <a:rPr lang="bn-IN" dirty="0" smtClean="0"/>
              <a:t>Mathematical o</a:t>
            </a:r>
            <a:r>
              <a:rPr dirty="0" smtClean="0"/>
              <a:t>ptimization</a:t>
            </a:r>
            <a:endParaRPr dirty="0"/>
          </a:p>
          <a:p>
            <a:pPr marL="228600" indent="-228600">
              <a:buSzPct val="100000"/>
              <a:buChar char="•"/>
              <a:defRPr sz="1400"/>
            </a:pPr>
            <a:r>
              <a:rPr lang="bn-IN" dirty="0"/>
              <a:t>S</a:t>
            </a:r>
            <a:r>
              <a:rPr dirty="0" smtClean="0"/>
              <a:t>ignal </a:t>
            </a:r>
            <a:r>
              <a:rPr dirty="0"/>
              <a:t>processing</a:t>
            </a:r>
          </a:p>
        </p:txBody>
      </p:sp>
      <p:sp>
        <p:nvSpPr>
          <p:cNvPr id="83" name="Shape 83"/>
          <p:cNvSpPr/>
          <p:nvPr/>
        </p:nvSpPr>
        <p:spPr>
          <a:xfrm>
            <a:off x="2912656" y="1062767"/>
            <a:ext cx="118184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Karl Kosack</a:t>
            </a:r>
          </a:p>
        </p:txBody>
      </p:sp>
      <p:sp>
        <p:nvSpPr>
          <p:cNvPr id="84" name="Shape 84"/>
          <p:cNvSpPr/>
          <p:nvPr/>
        </p:nvSpPr>
        <p:spPr>
          <a:xfrm>
            <a:off x="4328548" y="1062767"/>
            <a:ext cx="130038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Bruno Khélifi</a:t>
            </a:r>
          </a:p>
        </p:txBody>
      </p:sp>
      <p:sp>
        <p:nvSpPr>
          <p:cNvPr id="85" name="Shape 85"/>
          <p:cNvSpPr/>
          <p:nvPr/>
        </p:nvSpPr>
        <p:spPr>
          <a:xfrm>
            <a:off x="5747972" y="1062767"/>
            <a:ext cx="14269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Sandrine Pires</a:t>
            </a:r>
          </a:p>
        </p:txBody>
      </p:sp>
      <p:sp>
        <p:nvSpPr>
          <p:cNvPr id="86" name="Shape 86"/>
          <p:cNvSpPr/>
          <p:nvPr/>
        </p:nvSpPr>
        <p:spPr>
          <a:xfrm>
            <a:off x="7237128" y="1062767"/>
            <a:ext cx="137606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David Landriu</a:t>
            </a:r>
          </a:p>
        </p:txBody>
      </p:sp>
      <p:pic>
        <p:nvPicPr>
          <p:cNvPr id="88" name="image17.png"/>
          <p:cNvPicPr>
            <a:picLocks noChangeAspect="1"/>
          </p:cNvPicPr>
          <p:nvPr/>
        </p:nvPicPr>
        <p:blipFill>
          <a:blip r:embed="rId7">
            <a:extLst/>
          </a:blip>
          <a:srcRect l="6335" r="9609"/>
          <a:stretch>
            <a:fillRect/>
          </a:stretch>
        </p:blipFill>
        <p:spPr>
          <a:xfrm>
            <a:off x="3526376" y="4094629"/>
            <a:ext cx="1152129" cy="144000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89" name="image15.jpeg"/>
          <p:cNvPicPr>
            <a:picLocks noChangeAspect="1"/>
          </p:cNvPicPr>
          <p:nvPr/>
        </p:nvPicPr>
        <p:blipFill>
          <a:blip r:embed="rId8">
            <a:extLst/>
          </a:blip>
          <a:srcRect l="5314" r="7303"/>
          <a:stretch>
            <a:fillRect/>
          </a:stretch>
        </p:blipFill>
        <p:spPr>
          <a:xfrm>
            <a:off x="4936076" y="4094629"/>
            <a:ext cx="1152129" cy="144000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90" name="image8.jpeg"/>
          <p:cNvPicPr>
            <a:picLocks noChangeAspect="1"/>
          </p:cNvPicPr>
          <p:nvPr/>
        </p:nvPicPr>
        <p:blipFill>
          <a:blip r:embed="rId9">
            <a:extLst/>
          </a:blip>
          <a:srcRect l="5630" r="6987"/>
          <a:stretch>
            <a:fillRect/>
          </a:stretch>
        </p:blipFill>
        <p:spPr>
          <a:xfrm>
            <a:off x="6455516" y="4094629"/>
            <a:ext cx="1152129" cy="144000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sp>
        <p:nvSpPr>
          <p:cNvPr id="91" name="Shape 91"/>
          <p:cNvSpPr/>
          <p:nvPr/>
        </p:nvSpPr>
        <p:spPr>
          <a:xfrm>
            <a:off x="3470710" y="5841367"/>
            <a:ext cx="12634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CTA, ASTERICS</a:t>
            </a:r>
          </a:p>
        </p:txBody>
      </p:sp>
      <p:sp>
        <p:nvSpPr>
          <p:cNvPr id="92" name="Shape 92"/>
          <p:cNvSpPr/>
          <p:nvPr/>
        </p:nvSpPr>
        <p:spPr>
          <a:xfrm>
            <a:off x="3470710" y="5516360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93" name="Shape 93"/>
          <p:cNvSpPr/>
          <p:nvPr/>
        </p:nvSpPr>
        <p:spPr>
          <a:xfrm>
            <a:off x="4935280" y="5815967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CTA, Fermi</a:t>
            </a:r>
          </a:p>
        </p:txBody>
      </p:sp>
      <p:sp>
        <p:nvSpPr>
          <p:cNvPr id="94" name="Shape 94"/>
          <p:cNvSpPr/>
          <p:nvPr/>
        </p:nvSpPr>
        <p:spPr>
          <a:xfrm>
            <a:off x="4935280" y="5490960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CNRS/AIM</a:t>
            </a:r>
          </a:p>
        </p:txBody>
      </p:sp>
      <p:sp>
        <p:nvSpPr>
          <p:cNvPr id="95" name="Shape 95"/>
          <p:cNvSpPr/>
          <p:nvPr/>
        </p:nvSpPr>
        <p:spPr>
          <a:xfrm>
            <a:off x="6452022" y="583235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CTA (leader)</a:t>
            </a:r>
          </a:p>
        </p:txBody>
      </p:sp>
      <p:sp>
        <p:nvSpPr>
          <p:cNvPr id="96" name="Shape 96"/>
          <p:cNvSpPr/>
          <p:nvPr/>
        </p:nvSpPr>
        <p:spPr>
          <a:xfrm>
            <a:off x="6452022" y="5507351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97" name="Shape 97"/>
          <p:cNvSpPr/>
          <p:nvPr/>
        </p:nvSpPr>
        <p:spPr>
          <a:xfrm>
            <a:off x="594500" y="1062767"/>
            <a:ext cx="15795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Jérémie Decock</a:t>
            </a:r>
          </a:p>
        </p:txBody>
      </p:sp>
      <p:sp>
        <p:nvSpPr>
          <p:cNvPr id="98" name="Shape 98"/>
          <p:cNvSpPr/>
          <p:nvPr/>
        </p:nvSpPr>
        <p:spPr>
          <a:xfrm>
            <a:off x="3409063" y="3755167"/>
            <a:ext cx="130071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Tino Michael</a:t>
            </a:r>
          </a:p>
        </p:txBody>
      </p:sp>
      <p:sp>
        <p:nvSpPr>
          <p:cNvPr id="99" name="Shape 99"/>
          <p:cNvSpPr/>
          <p:nvPr/>
        </p:nvSpPr>
        <p:spPr>
          <a:xfrm>
            <a:off x="4869670" y="3755167"/>
            <a:ext cx="119657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Fabio Acéro</a:t>
            </a:r>
          </a:p>
        </p:txBody>
      </p:sp>
      <p:sp>
        <p:nvSpPr>
          <p:cNvPr id="100" name="Shape 100"/>
          <p:cNvSpPr/>
          <p:nvPr/>
        </p:nvSpPr>
        <p:spPr>
          <a:xfrm>
            <a:off x="6220888" y="3771558"/>
            <a:ext cx="17480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Thierry Stolarczyk</a:t>
            </a:r>
          </a:p>
        </p:txBody>
      </p:sp>
      <p:pic>
        <p:nvPicPr>
          <p:cNvPr id="2" name="Image 1" descr="jd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63" y="1687431"/>
            <a:ext cx="1178345" cy="117834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0" y="-1"/>
            <a:ext cx="9147363" cy="686088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3075714" y="305391"/>
            <a:ext cx="375616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</a:defRPr>
            </a:lvl1pPr>
          </a:lstStyle>
          <a:p>
            <a:r>
              <a:t>How Cherenkov Telescopes Work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3859232" y="2059400"/>
            <a:ext cx="491242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 b="1">
                <a:solidFill>
                  <a:srgbClr val="FFFFFF"/>
                </a:solidFill>
              </a:defRPr>
            </a:pPr>
            <a:r>
              <a:t>Gamma-rays produce air showers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t>glow in Cherenkov light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t>detected by very sensitive optical telescopes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4580423" y="875221"/>
            <a:ext cx="2683021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>
                <a:solidFill>
                  <a:srgbClr val="FFFFFF"/>
                </a:solidFill>
              </a:defRPr>
            </a:pPr>
            <a:r>
              <a:t>Cameras image showers at ns timescales 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t>very low S/N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4331122" y="3243580"/>
            <a:ext cx="481756" cy="370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455773" y="1026582"/>
            <a:ext cx="2683021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>
                <a:solidFill>
                  <a:srgbClr val="FFFFFF"/>
                </a:solidFill>
              </a:defRPr>
            </a:pPr>
            <a:r>
              <a:t>Shower Images</a:t>
            </a:r>
            <a:r>
              <a:rPr b="0"/>
              <a:t> (which may have time axis)</a:t>
            </a:r>
          </a:p>
          <a:p>
            <a:pPr>
              <a:defRPr sz="2100" b="1">
                <a:solidFill>
                  <a:srgbClr val="FFFFFF"/>
                </a:solidFill>
              </a:defRPr>
            </a:pPr>
            <a:r>
              <a:t>must be </a:t>
            </a:r>
            <a:r>
              <a:rPr i="1"/>
              <a:t>de-noised</a:t>
            </a:r>
            <a:r>
              <a:t> and </a:t>
            </a:r>
            <a:r>
              <a:rPr i="1"/>
              <a:t>parameterized</a:t>
            </a:r>
          </a:p>
          <a:p>
            <a:pPr>
              <a:defRPr sz="2100" b="1">
                <a:solidFill>
                  <a:srgbClr val="FFFFFF"/>
                </a:solidFill>
              </a:defRPr>
            </a:pPr>
            <a:r>
              <a:t>for reconstruction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6357097" y="2871427"/>
            <a:ext cx="414939" cy="414939"/>
          </a:xfrm>
          <a:prstGeom prst="ellipse">
            <a:avLst/>
          </a:prstGeom>
          <a:solidFill>
            <a:srgbClr val="99CCFF">
              <a:alpha val="79998"/>
            </a:srgbClr>
          </a:solidFill>
          <a:ln w="3175">
            <a:solidFill>
              <a:srgbClr val="000000"/>
            </a:solidFill>
          </a:ln>
        </p:spPr>
        <p:txBody>
          <a:bodyPr lIns="41493" tIns="41493" rIns="41493" bIns="41493" anchor="ctr"/>
          <a:lstStyle/>
          <a:p>
            <a:pPr>
              <a:lnSpc>
                <a:spcPct val="930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188665" y="1400534"/>
            <a:ext cx="2075037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</a:defRPr>
            </a:lvl1pPr>
          </a:lstStyle>
          <a:p>
            <a:r>
              <a:t>And then combined in Stereo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" y="0"/>
            <a:ext cx="9140520" cy="703391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007296" y="3752161"/>
            <a:ext cx="3080629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Cosmic Ray Background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dominates the gamma-rays by 5 orders of magnitude</a:t>
            </a:r>
          </a:p>
          <a:p>
            <a:pPr>
              <a:defRPr b="1">
                <a:solidFill>
                  <a:srgbClr val="FFFFFF"/>
                </a:solidFill>
              </a:defRPr>
            </a:pPr>
            <a:endParaRPr/>
          </a:p>
          <a:p>
            <a:pPr>
              <a:defRPr>
                <a:solidFill>
                  <a:srgbClr val="FFFFFF"/>
                </a:solidFill>
              </a:defRPr>
            </a:pPr>
            <a:r>
              <a:t>Their images have a rougher morphology, which is difficult to distinguish due to low S/N</a:t>
            </a:r>
          </a:p>
        </p:txBody>
      </p:sp>
      <p:sp>
        <p:nvSpPr>
          <p:cNvPr id="125" name="Shape 125"/>
          <p:cNvSpPr/>
          <p:nvPr/>
        </p:nvSpPr>
        <p:spPr>
          <a:xfrm>
            <a:off x="7055192" y="3834643"/>
            <a:ext cx="2050990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note this is an ideal case (reality is usually worse)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UnivEarthS_Modèle PPT">
  <a:themeElements>
    <a:clrScheme name="UnivEarthS_Modèle PP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vEarthS_Modèle PP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ivEarthS_Modèle PP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nivEarthS_Modèle PPT">
  <a:themeElements>
    <a:clrScheme name="UnivEarthS_Modèle PP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vEarthS_Modèle PP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ivEarthS_Modèle PP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1335</Words>
  <Application>Microsoft Macintosh PowerPoint</Application>
  <PresentationFormat>Présentation à l'écran (4:3)</PresentationFormat>
  <Paragraphs>240</Paragraphs>
  <Slides>27</Slides>
  <Notes>4</Notes>
  <HiddenSlides>2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UnivEarthS_Modèle PPT</vt:lpstr>
      <vt:lpstr>Présentation PowerPoint</vt:lpstr>
      <vt:lpstr>PRoject Context:  group development</vt:lpstr>
      <vt:lpstr>PROJECT MANAGEMENT: The Team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 IDEA: Synergies with Other Fields</vt:lpstr>
      <vt:lpstr>PROJECT: Focus on two aspects for Cherenkov Telescopes</vt:lpstr>
      <vt:lpstr>Subject</vt:lpstr>
      <vt:lpstr>The “Tailcut clean” algorithm </vt:lpstr>
      <vt:lpstr>Remarks </vt:lpstr>
      <vt:lpstr>Basic idea to go beyond </vt:lpstr>
      <vt:lpstr>We are considering Wavelet Transform method</vt:lpstr>
      <vt:lpstr>Example of wavelet function (Morlet wavelet)</vt:lpstr>
      <vt:lpstr>Cleaning procedure: general idea with Fourier Transform </vt:lpstr>
      <vt:lpstr>Cleaning procedure: general idea with Wavelet Transform</vt:lpstr>
      <vt:lpstr>Find a base where signal and noise can be easily separated</vt:lpstr>
      <vt:lpstr>Example</vt:lpstr>
      <vt:lpstr>Example</vt:lpstr>
      <vt:lpstr>Présentation PowerPoint</vt:lpstr>
      <vt:lpstr>Project:  PLan/timeline</vt:lpstr>
      <vt:lpstr>Summary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Context:  group development</dc:title>
  <cp:lastModifiedBy>Jérémie Decock</cp:lastModifiedBy>
  <cp:revision>40</cp:revision>
  <dcterms:modified xsi:type="dcterms:W3CDTF">2016-11-27T14:34:28Z</dcterms:modified>
</cp:coreProperties>
</file>